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7" r:id="rId2"/>
    <p:sldId id="259" r:id="rId3"/>
    <p:sldId id="260" r:id="rId4"/>
    <p:sldId id="261" r:id="rId5"/>
    <p:sldId id="332" r:id="rId6"/>
    <p:sldId id="333" r:id="rId7"/>
    <p:sldId id="334" r:id="rId8"/>
    <p:sldId id="335" r:id="rId9"/>
    <p:sldId id="336" r:id="rId10"/>
    <p:sldId id="337" r:id="rId11"/>
    <p:sldId id="331" r:id="rId12"/>
    <p:sldId id="338" r:id="rId13"/>
    <p:sldId id="340" r:id="rId14"/>
    <p:sldId id="339" r:id="rId15"/>
    <p:sldId id="262" r:id="rId16"/>
    <p:sldId id="264" r:id="rId17"/>
    <p:sldId id="263" r:id="rId18"/>
    <p:sldId id="265" r:id="rId19"/>
    <p:sldId id="270" r:id="rId20"/>
    <p:sldId id="271" r:id="rId21"/>
    <p:sldId id="275" r:id="rId22"/>
    <p:sldId id="315" r:id="rId23"/>
    <p:sldId id="279" r:id="rId24"/>
    <p:sldId id="281" r:id="rId25"/>
    <p:sldId id="299" r:id="rId26"/>
    <p:sldId id="300" r:id="rId27"/>
    <p:sldId id="280" r:id="rId28"/>
    <p:sldId id="304" r:id="rId29"/>
    <p:sldId id="302" r:id="rId30"/>
    <p:sldId id="306" r:id="rId31"/>
    <p:sldId id="282" r:id="rId32"/>
    <p:sldId id="290" r:id="rId33"/>
    <p:sldId id="284" r:id="rId34"/>
    <p:sldId id="298" r:id="rId35"/>
    <p:sldId id="329" r:id="rId36"/>
    <p:sldId id="297" r:id="rId37"/>
    <p:sldId id="311" r:id="rId38"/>
    <p:sldId id="313" r:id="rId39"/>
    <p:sldId id="285" r:id="rId40"/>
    <p:sldId id="341" r:id="rId4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89" autoAdjust="0"/>
    <p:restoredTop sz="94640" autoAdjust="0"/>
  </p:normalViewPr>
  <p:slideViewPr>
    <p:cSldViewPr>
      <p:cViewPr varScale="1">
        <p:scale>
          <a:sx n="87" d="100"/>
          <a:sy n="87" d="100"/>
        </p:scale>
        <p:origin x="-13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20A57C-2DA8-4AE9-9815-C7A72BE580B2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041D13-C60F-461F-AA55-CB5762287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41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39A24D-638B-487D-81EB-E124F7205C8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30878F-2399-4DDE-BF35-4C28245D3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84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2253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253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3366"/>
                </a:solidFill>
              </a:endParaRPr>
            </a:p>
          </p:txBody>
        </p:sp>
        <p:sp>
          <p:nvSpPr>
            <p:cNvPr id="2253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3366"/>
                </a:solidFill>
              </a:endParaRPr>
            </a:p>
          </p:txBody>
        </p:sp>
      </p:grpSp>
      <p:sp>
        <p:nvSpPr>
          <p:cNvPr id="2253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C68A1526-3D33-4DBC-B1A5-073C7CD8D0B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254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5913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711EE-3360-46B6-A978-90F535AF242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34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3CA7F-B7B9-4D28-BC6D-D39DB8FD672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4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9512A-5352-4362-8736-66047E00BF3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27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7FC95-0847-4FB4-A69D-2DDD35B2F41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76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8BC91-4FAF-4825-90E0-9ADB9685259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04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0A23F-8C6D-41B1-A0C3-0E15AF3D230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2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00EA5-630A-438A-B300-516D463F7D7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4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F5EED-F7D7-434B-97AD-64401A9E496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68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BE235-B7FB-4322-92F0-5F481AAA39E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17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573EF-91E4-4C8C-8E66-E62F3DB4C49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14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150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150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3366"/>
                  </a:solidFill>
                </a:endParaRPr>
              </a:p>
            </p:txBody>
          </p:sp>
          <p:sp>
            <p:nvSpPr>
              <p:cNvPr id="2150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3366"/>
                  </a:solidFill>
                </a:endParaRPr>
              </a:p>
            </p:txBody>
          </p:sp>
        </p:grpSp>
        <p:grpSp>
          <p:nvGrpSpPr>
            <p:cNvPr id="2151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151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3366"/>
                  </a:solidFill>
                </a:endParaRPr>
              </a:p>
            </p:txBody>
          </p:sp>
          <p:sp>
            <p:nvSpPr>
              <p:cNvPr id="2151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2151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D02739-D44E-4C9A-898B-6460175A0233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50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BbZ78QTLzt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Svh5kkZskU" TargetMode="External"/><Relationship Id="rId2" Type="http://schemas.openxmlformats.org/officeDocument/2006/relationships/hyperlink" Target="https://www.youtube.com/watch?v=xDYqYnQ7K7Q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mailto:compliance@alamedaalliance.org" TargetMode="External"/><Relationship Id="rId7" Type="http://schemas.openxmlformats.org/officeDocument/2006/relationships/image" Target="../media/image1.png"/><Relationship Id="rId2" Type="http://schemas.openxmlformats.org/officeDocument/2006/relationships/hyperlink" Target="mailto:compliancemailbox@chcnetwork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fraud@dhcs.ca.gov" TargetMode="External"/><Relationship Id="rId5" Type="http://schemas.openxmlformats.org/officeDocument/2006/relationships/hyperlink" Target="mailto:stopmedicalfraud@dhcs.ca.gov" TargetMode="External"/><Relationship Id="rId4" Type="http://schemas.openxmlformats.org/officeDocument/2006/relationships/hyperlink" Target="https://mss.anthem.com/pages/wfa.asp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perteachertools.us/millionaire/millionaire.php?gamefile=2521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2895600"/>
            <a:ext cx="4495800" cy="1898650"/>
          </a:xfrm>
        </p:spPr>
        <p:txBody>
          <a:bodyPr/>
          <a:lstStyle/>
          <a:p>
            <a:r>
              <a:rPr lang="en-US" sz="2000" dirty="0" smtClean="0"/>
              <a:t>August 2017</a:t>
            </a:r>
            <a:endParaRPr lang="en-US" sz="2000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059B0A7-60DF-49D2-90AE-811EECB28B0B}" type="slidenum">
              <a:rPr lang="en-US" sz="1800">
                <a:solidFill>
                  <a:srgbClr val="FFFFFF"/>
                </a:solidFill>
              </a:rPr>
              <a:pPr/>
              <a:t>1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0" y="1039906"/>
            <a:ext cx="8763000" cy="1905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HIPAA, PHI, and Fraud, Waste &amp; Abuse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Provider Training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14302"/>
            <a:ext cx="1828800" cy="479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19266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73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Fraud, Waste, Abuse Costs Us All!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514600"/>
            <a:ext cx="6964521" cy="34290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/>
              <a:t> $98 billion/year </a:t>
            </a:r>
            <a:endParaRPr lang="en-US" sz="36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3600" dirty="0" smtClean="0"/>
              <a:t>cost </a:t>
            </a:r>
            <a:r>
              <a:rPr lang="en-US" sz="3600" dirty="0"/>
              <a:t>to Medicare and </a:t>
            </a:r>
            <a:endParaRPr lang="en-US" sz="36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3600" dirty="0" smtClean="0"/>
              <a:t>Medicaid </a:t>
            </a:r>
            <a:r>
              <a:rPr lang="en-US" sz="3600" dirty="0"/>
              <a:t>spending</a:t>
            </a:r>
          </a:p>
          <a:p>
            <a:pPr>
              <a:lnSpc>
                <a:spcPct val="90000"/>
              </a:lnSpc>
            </a:pPr>
            <a:endParaRPr lang="en-US" sz="3600" dirty="0"/>
          </a:p>
          <a:p>
            <a:pPr>
              <a:lnSpc>
                <a:spcPct val="90000"/>
              </a:lnSpc>
            </a:pPr>
            <a:r>
              <a:rPr lang="en-US" sz="3600" dirty="0"/>
              <a:t>$272 billion/year </a:t>
            </a:r>
            <a:endParaRPr lang="en-US" sz="36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3600" dirty="0" smtClean="0"/>
              <a:t>cost </a:t>
            </a:r>
            <a:r>
              <a:rPr lang="en-US" sz="3600" dirty="0"/>
              <a:t>across the entire health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 smtClean="0">
                <a:solidFill>
                  <a:srgbClr val="FFFFFF"/>
                </a:solidFill>
              </a:rPr>
              <a:pPr/>
              <a:t>10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5" name="Picture 4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1"/>
            <a:ext cx="2133600" cy="559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1"/>
            <a:ext cx="1906138" cy="559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kkim\AppData\Local\Microsoft\Windows\Temporary Internet Files\Content.IE5\B7YR7XN0\dollar20signs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50" y="2590800"/>
            <a:ext cx="2171700" cy="232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46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Claims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Applies to fraud in federal and state health care programs like Medicare and </a:t>
            </a:r>
            <a:r>
              <a:rPr lang="en-US" dirty="0" err="1" smtClean="0"/>
              <a:t>Medi</a:t>
            </a:r>
            <a:r>
              <a:rPr lang="en-US" dirty="0" smtClean="0"/>
              <a:t>-Cal</a:t>
            </a:r>
          </a:p>
          <a:p>
            <a:r>
              <a:rPr lang="en-US" dirty="0" smtClean="0"/>
              <a:t>Anyone who knowingly* presents or causes to be presented a false or fraudulent claims can be liable</a:t>
            </a:r>
          </a:p>
          <a:p>
            <a:r>
              <a:rPr lang="en-US" dirty="0" smtClean="0"/>
              <a:t>Responsibility to ensure accurate billing for treatment and supported by accurate documentation</a:t>
            </a:r>
          </a:p>
          <a:p>
            <a:pPr marL="463550" indent="0">
              <a:buNone/>
            </a:pPr>
            <a:r>
              <a:rPr lang="en-US" dirty="0" smtClean="0"/>
              <a:t>* </a:t>
            </a:r>
            <a:r>
              <a:rPr lang="en-US" sz="1800" dirty="0" smtClean="0"/>
              <a:t>Actual knowledge, deliberate ignorance, or reckless disregard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 smtClean="0">
                <a:solidFill>
                  <a:srgbClr val="FFFFFF"/>
                </a:solidFill>
              </a:rPr>
              <a:pPr/>
              <a:t>11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5" name="Picture 4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1"/>
            <a:ext cx="2133600" cy="559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94822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34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Regulations for False Claims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886200"/>
          </a:xfrm>
        </p:spPr>
        <p:txBody>
          <a:bodyPr/>
          <a:lstStyle/>
          <a:p>
            <a:r>
              <a:rPr lang="en-US" dirty="0"/>
              <a:t>Federal </a:t>
            </a:r>
            <a:r>
              <a:rPr lang="en-US" dirty="0" smtClean="0"/>
              <a:t>FCA (31 USC 3279-3733)</a:t>
            </a:r>
          </a:p>
          <a:p>
            <a:pPr lvl="1"/>
            <a:r>
              <a:rPr lang="en-US" dirty="0" smtClean="0"/>
              <a:t>Penalty of up to 3 times the </a:t>
            </a:r>
            <a:r>
              <a:rPr lang="en-US" dirty="0" err="1" smtClean="0"/>
              <a:t>govt’s</a:t>
            </a:r>
            <a:r>
              <a:rPr lang="en-US" dirty="0" smtClean="0"/>
              <a:t> damages</a:t>
            </a:r>
          </a:p>
          <a:p>
            <a:pPr lvl="1"/>
            <a:r>
              <a:rPr lang="en-US" dirty="0" smtClean="0"/>
              <a:t>Civil penalties between $5500 to $11,000 per false claim</a:t>
            </a:r>
          </a:p>
          <a:p>
            <a:pPr lvl="1"/>
            <a:r>
              <a:rPr lang="en-US" dirty="0" smtClean="0"/>
              <a:t>Exclusion </a:t>
            </a:r>
            <a:r>
              <a:rPr lang="en-US" dirty="0"/>
              <a:t>from participating in any Federal health care programs </a:t>
            </a:r>
            <a:endParaRPr lang="en-US" dirty="0" smtClean="0"/>
          </a:p>
          <a:p>
            <a:r>
              <a:rPr lang="en-US" dirty="0" smtClean="0"/>
              <a:t>CA </a:t>
            </a:r>
            <a:r>
              <a:rPr lang="en-US" dirty="0"/>
              <a:t>FCA (</a:t>
            </a:r>
            <a:r>
              <a:rPr lang="en-US" dirty="0" err="1"/>
              <a:t>CFCA</a:t>
            </a:r>
            <a:r>
              <a:rPr lang="en-US" dirty="0" smtClean="0"/>
              <a:t>) (12650-57 CA Govt. Code) </a:t>
            </a:r>
          </a:p>
          <a:p>
            <a:pPr marL="682625" indent="-219075">
              <a:buFontTx/>
              <a:buChar char="-"/>
            </a:pPr>
            <a:r>
              <a:rPr lang="en-US" sz="2400" dirty="0" smtClean="0"/>
              <a:t>Civil penalty up to $10,000</a:t>
            </a:r>
          </a:p>
          <a:p>
            <a:pPr marL="682625" indent="-219075">
              <a:buFontTx/>
              <a:buChar char="-"/>
            </a:pPr>
            <a:r>
              <a:rPr lang="en-US" sz="2400" dirty="0" smtClean="0"/>
              <a:t>Assessment up to 3x value of the false claim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 smtClean="0">
                <a:solidFill>
                  <a:srgbClr val="FFFFFF"/>
                </a:solidFill>
              </a:rPr>
              <a:pPr/>
              <a:t>12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5" name="Picture 4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1752600" cy="459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19266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076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Anti-Kickback Statute (</a:t>
            </a:r>
            <a:r>
              <a:rPr lang="en-US" dirty="0" err="1" smtClean="0"/>
              <a:t>AKS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Federal (42 U.S.C. 1320a-7b(b))</a:t>
            </a:r>
          </a:p>
          <a:p>
            <a:pPr marL="741363" indent="-336550">
              <a:buNone/>
            </a:pPr>
            <a:r>
              <a:rPr lang="en-US" sz="2000" dirty="0" smtClean="0"/>
              <a:t>-	</a:t>
            </a:r>
            <a:r>
              <a:rPr lang="en-US" sz="1800" dirty="0" smtClean="0"/>
              <a:t>Knowingly </a:t>
            </a:r>
            <a:r>
              <a:rPr lang="en-US" sz="1800" dirty="0"/>
              <a:t>and willfully </a:t>
            </a:r>
            <a:r>
              <a:rPr lang="en-US" sz="1800" dirty="0" smtClean="0"/>
              <a:t>receiving </a:t>
            </a:r>
            <a:r>
              <a:rPr lang="en-US" sz="1800" dirty="0"/>
              <a:t>or </a:t>
            </a:r>
            <a:r>
              <a:rPr lang="en-US" sz="1800" dirty="0" smtClean="0"/>
              <a:t>paying </a:t>
            </a:r>
            <a:r>
              <a:rPr lang="en-US" sz="1800" dirty="0"/>
              <a:t>anything of value to influence </a:t>
            </a:r>
            <a:r>
              <a:rPr lang="en-US" sz="1800" dirty="0" smtClean="0"/>
              <a:t>referral </a:t>
            </a:r>
            <a:r>
              <a:rPr lang="en-US" sz="1800" dirty="0"/>
              <a:t>of Federal health care program business, including Medicare and </a:t>
            </a:r>
            <a:r>
              <a:rPr lang="en-US" sz="1800" dirty="0" smtClean="0"/>
              <a:t>Medicaid - can </a:t>
            </a:r>
            <a:r>
              <a:rPr lang="en-US" sz="1800" dirty="0"/>
              <a:t>be charged with a </a:t>
            </a:r>
            <a:r>
              <a:rPr lang="en-US" sz="1800" dirty="0" smtClean="0"/>
              <a:t>felony </a:t>
            </a:r>
          </a:p>
          <a:p>
            <a:r>
              <a:rPr lang="en-US" sz="2000" dirty="0" smtClean="0"/>
              <a:t>Penalties for violation of </a:t>
            </a:r>
            <a:r>
              <a:rPr lang="en-US" sz="2000" dirty="0" err="1" smtClean="0"/>
              <a:t>AKS</a:t>
            </a:r>
            <a:endParaRPr lang="en-US" sz="2000" dirty="0" smtClean="0"/>
          </a:p>
          <a:p>
            <a:pPr marL="736600">
              <a:buFontTx/>
              <a:buChar char="-"/>
            </a:pPr>
            <a:r>
              <a:rPr lang="en-US" sz="1800" dirty="0" smtClean="0"/>
              <a:t>Up to </a:t>
            </a:r>
            <a:r>
              <a:rPr lang="en-US" sz="1800" dirty="0"/>
              <a:t>5 years </a:t>
            </a:r>
            <a:r>
              <a:rPr lang="en-US" sz="1800" dirty="0" smtClean="0"/>
              <a:t>prison</a:t>
            </a:r>
          </a:p>
          <a:p>
            <a:pPr marL="736600">
              <a:buFontTx/>
              <a:buChar char="-"/>
            </a:pPr>
            <a:r>
              <a:rPr lang="en-US" sz="1800" dirty="0" smtClean="0"/>
              <a:t>Criminal </a:t>
            </a:r>
            <a:r>
              <a:rPr lang="en-US" sz="1800" dirty="0"/>
              <a:t>fines up to $</a:t>
            </a:r>
            <a:r>
              <a:rPr lang="en-US" sz="1800" dirty="0" smtClean="0"/>
              <a:t>25,000</a:t>
            </a:r>
          </a:p>
          <a:p>
            <a:pPr marL="736600">
              <a:buFontTx/>
              <a:buChar char="-"/>
            </a:pPr>
            <a:r>
              <a:rPr lang="en-US" sz="1800" dirty="0" smtClean="0"/>
              <a:t>Administrative </a:t>
            </a:r>
            <a:r>
              <a:rPr lang="en-US" sz="1800" dirty="0"/>
              <a:t>civil monetary </a:t>
            </a:r>
            <a:endParaRPr lang="en-US" sz="1800" dirty="0" smtClean="0"/>
          </a:p>
          <a:p>
            <a:pPr marL="39370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penalties </a:t>
            </a:r>
            <a:r>
              <a:rPr lang="en-US" sz="1800" dirty="0"/>
              <a:t>up to $50,000 </a:t>
            </a:r>
          </a:p>
          <a:p>
            <a:pPr marL="393700" indent="0">
              <a:buNone/>
            </a:pPr>
            <a:r>
              <a:rPr lang="en-US" sz="1800" dirty="0" smtClean="0"/>
              <a:t>      (42 </a:t>
            </a:r>
            <a:r>
              <a:rPr lang="en-US" sz="1800" dirty="0"/>
              <a:t>U.S.C. </a:t>
            </a:r>
            <a:r>
              <a:rPr lang="en-US" sz="1800" dirty="0" smtClean="0"/>
              <a:t>1230a-7a)</a:t>
            </a:r>
          </a:p>
          <a:p>
            <a:pPr marL="736600">
              <a:buFontTx/>
              <a:buChar char="-"/>
            </a:pPr>
            <a:r>
              <a:rPr lang="en-US" sz="1800" dirty="0"/>
              <a:t>E</a:t>
            </a:r>
            <a:r>
              <a:rPr lang="en-US" sz="1800" dirty="0" smtClean="0"/>
              <a:t>xclusion </a:t>
            </a:r>
            <a:r>
              <a:rPr lang="en-US" sz="1800" dirty="0"/>
              <a:t>from participating </a:t>
            </a:r>
            <a:r>
              <a:rPr lang="en-US" sz="1800" dirty="0" smtClean="0"/>
              <a:t>in any </a:t>
            </a:r>
          </a:p>
          <a:p>
            <a:pPr marL="39370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Federal </a:t>
            </a:r>
            <a:r>
              <a:rPr lang="en-US" sz="1800" dirty="0"/>
              <a:t>health care </a:t>
            </a:r>
            <a:r>
              <a:rPr lang="en-US" sz="1800" dirty="0" smtClean="0"/>
              <a:t>programs (42 </a:t>
            </a:r>
            <a:r>
              <a:rPr lang="en-US" sz="1800" dirty="0"/>
              <a:t>U.S.C. </a:t>
            </a:r>
            <a:r>
              <a:rPr lang="en-US" sz="1800" dirty="0" smtClean="0"/>
              <a:t>1230a-7</a:t>
            </a:r>
            <a:r>
              <a:rPr lang="en-US" sz="2000" dirty="0" smtClean="0"/>
              <a:t>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mtClean="0">
                <a:solidFill>
                  <a:srgbClr val="FFFFFF"/>
                </a:solidFill>
              </a:rPr>
              <a:pPr/>
              <a:t>13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4" descr="\\FS3\CommunityFolder2\AHC CHCN Organizational Materials\NEW_LOGOS\AHC\PNG\AHC_LOGO_HORIZONTAL_RG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19266"/>
            <a:ext cx="1676400" cy="492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19266"/>
            <a:ext cx="1752600" cy="459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9" name="Picture 3" descr="C:\Users\kkim\AppData\Local\Microsoft\Windows\Temporary Internet Files\Content.IE5\J1M5E7AX\Hicheur-santé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86200"/>
            <a:ext cx="26289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489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Claims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False Claims Act Video by OIG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 smtClean="0">
                <a:solidFill>
                  <a:srgbClr val="FFFFFF"/>
                </a:solidFill>
              </a:rPr>
              <a:pPr/>
              <a:t>14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5" name="Picture 4" descr="G:\AHC CHCN Organizational Materials\NEW_LOGOS\CHCN\PNG\CHCN_LOGO_HORIZONTAL_CMYK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35892"/>
            <a:ext cx="1828800" cy="479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\\FS3\CommunityFolder2\AHC CHCN Organizational Materials\NEW_LOGOS\AHC\PNG\AHC_LOGO_HORIZONTAL_RGB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3396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12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HIPAA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924800" cy="4267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b="1" dirty="0" smtClean="0"/>
              <a:t>Health Insurance Portability and Accountability Act (HIPAA): </a:t>
            </a:r>
          </a:p>
          <a:p>
            <a:pPr eaLnBrk="1" hangingPunct="1"/>
            <a:r>
              <a:rPr lang="en-US" sz="2000" dirty="0" smtClean="0"/>
              <a:t>Enacted August 21, 1996. </a:t>
            </a:r>
          </a:p>
          <a:p>
            <a:pPr eaLnBrk="1" hangingPunct="1"/>
            <a:r>
              <a:rPr lang="en-US" sz="2000" dirty="0" smtClean="0"/>
              <a:t>Laws that protect the privacy and security of an individual’s health information and prevent the inappropriate use and disclosure of Protected Health Information (PHI).</a:t>
            </a:r>
          </a:p>
          <a:p>
            <a:pPr marL="342900" lvl="1" indent="-342900">
              <a:buFont typeface="Wingdings" pitchFamily="2" charset="2"/>
              <a:buChar char="l"/>
            </a:pPr>
            <a:r>
              <a:rPr lang="en-US" sz="2000" dirty="0" smtClean="0"/>
              <a:t>Privacy</a:t>
            </a:r>
            <a:r>
              <a:rPr lang="en-US" sz="2000" dirty="0"/>
              <a:t> </a:t>
            </a:r>
            <a:r>
              <a:rPr lang="en-US" sz="2000" dirty="0" smtClean="0"/>
              <a:t>and Security rules were implemented to establish standards for the transmission and storage of electronic PHI data.</a:t>
            </a:r>
          </a:p>
          <a:p>
            <a:r>
              <a:rPr lang="en-US" sz="2000" dirty="0">
                <a:solidFill>
                  <a:schemeClr val="tx1"/>
                </a:solidFill>
              </a:rPr>
              <a:t>Simplify billing and other transactions with </a:t>
            </a:r>
            <a:r>
              <a:rPr lang="en-US" sz="2000" dirty="0"/>
              <a:t>s</a:t>
            </a:r>
            <a:r>
              <a:rPr lang="en-US" sz="2000" dirty="0" smtClean="0">
                <a:solidFill>
                  <a:schemeClr val="tx1"/>
                </a:solidFill>
              </a:rPr>
              <a:t>tandardized code </a:t>
            </a:r>
            <a:r>
              <a:rPr lang="en-US" sz="2000" dirty="0" smtClean="0"/>
              <a:t>s</a:t>
            </a:r>
            <a:r>
              <a:rPr lang="en-US" sz="2000" dirty="0" smtClean="0">
                <a:solidFill>
                  <a:schemeClr val="tx1"/>
                </a:solidFill>
              </a:rPr>
              <a:t>ets </a:t>
            </a:r>
            <a:r>
              <a:rPr lang="en-US" sz="2000" dirty="0">
                <a:solidFill>
                  <a:schemeClr val="tx1"/>
                </a:solidFill>
              </a:rPr>
              <a:t>and </a:t>
            </a:r>
            <a:r>
              <a:rPr lang="en-US" sz="2000" dirty="0" smtClean="0">
                <a:solidFill>
                  <a:schemeClr val="tx1"/>
                </a:solidFill>
              </a:rPr>
              <a:t>transactions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Specify new rights of patients to approve access/use </a:t>
            </a:r>
            <a:r>
              <a:rPr lang="en-US" sz="2000" dirty="0" smtClean="0">
                <a:solidFill>
                  <a:schemeClr val="tx1"/>
                </a:solidFill>
              </a:rPr>
              <a:t>of their </a:t>
            </a:r>
            <a:r>
              <a:rPr lang="en-US" sz="2000" dirty="0">
                <a:solidFill>
                  <a:schemeClr val="tx1"/>
                </a:solidFill>
              </a:rPr>
              <a:t>medical information</a:t>
            </a:r>
            <a:endParaRPr lang="en-US" sz="2000" dirty="0" smtClean="0"/>
          </a:p>
          <a:p>
            <a:pPr marL="342900" lvl="1" indent="-342900">
              <a:buFont typeface="Wingdings" pitchFamily="2" charset="2"/>
              <a:buChar char="l"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15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1762"/>
            <a:ext cx="1828800" cy="479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19266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380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Privacy and Security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There are two overlapping HIPAA </a:t>
            </a:r>
            <a:r>
              <a:rPr lang="en-US" sz="2400" b="1" dirty="0" smtClean="0">
                <a:solidFill>
                  <a:schemeClr val="tx1"/>
                </a:solidFill>
              </a:rPr>
              <a:t>Rules: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Privacy</a:t>
            </a:r>
            <a:endParaRPr lang="en-US" sz="2000" b="1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Standards indicating who </a:t>
            </a:r>
            <a:r>
              <a:rPr lang="en-US" sz="2000" dirty="0">
                <a:solidFill>
                  <a:schemeClr val="tx1"/>
                </a:solidFill>
              </a:rPr>
              <a:t>may have access to </a:t>
            </a:r>
            <a:r>
              <a:rPr lang="en-US" sz="2000" dirty="0" smtClean="0">
                <a:solidFill>
                  <a:schemeClr val="tx1"/>
                </a:solidFill>
              </a:rPr>
              <a:t>an individual’s protected </a:t>
            </a:r>
            <a:r>
              <a:rPr lang="en-US" sz="2000" dirty="0">
                <a:solidFill>
                  <a:schemeClr val="tx1"/>
                </a:solidFill>
              </a:rPr>
              <a:t>health information, and on what </a:t>
            </a:r>
            <a:r>
              <a:rPr lang="en-US" sz="2000" dirty="0" smtClean="0">
                <a:solidFill>
                  <a:schemeClr val="tx1"/>
                </a:solidFill>
              </a:rPr>
              <a:t>basis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Applies </a:t>
            </a:r>
            <a:r>
              <a:rPr lang="en-US" sz="2000" dirty="0">
                <a:solidFill>
                  <a:schemeClr val="tx1"/>
                </a:solidFill>
              </a:rPr>
              <a:t>to communications in electronic, </a:t>
            </a:r>
            <a:r>
              <a:rPr lang="en-US" sz="2000" dirty="0" smtClean="0">
                <a:solidFill>
                  <a:schemeClr val="tx1"/>
                </a:solidFill>
              </a:rPr>
              <a:t>oral, and </a:t>
            </a:r>
            <a:r>
              <a:rPr lang="en-US" sz="2000" dirty="0">
                <a:solidFill>
                  <a:schemeClr val="tx1"/>
                </a:solidFill>
              </a:rPr>
              <a:t>paper form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Security</a:t>
            </a:r>
            <a:endParaRPr lang="en-US" sz="2000" b="1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S</a:t>
            </a:r>
            <a:r>
              <a:rPr lang="en-US" sz="2000" dirty="0" smtClean="0">
                <a:solidFill>
                  <a:schemeClr val="tx1"/>
                </a:solidFill>
              </a:rPr>
              <a:t>tandards ensuring </a:t>
            </a:r>
            <a:r>
              <a:rPr lang="en-US" sz="2000" dirty="0" smtClean="0"/>
              <a:t>Covered Entities (CE) </a:t>
            </a:r>
            <a:r>
              <a:rPr lang="en-US" sz="2000" dirty="0" smtClean="0">
                <a:solidFill>
                  <a:schemeClr val="tx1"/>
                </a:solidFill>
              </a:rPr>
              <a:t>keep protected health information secure.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Reduce the potential of member PHI security </a:t>
            </a:r>
            <a:r>
              <a:rPr lang="en-US" sz="2000" dirty="0">
                <a:solidFill>
                  <a:schemeClr val="tx1"/>
                </a:solidFill>
              </a:rPr>
              <a:t>breach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16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19266"/>
            <a:ext cx="1876446" cy="492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19266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99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Who is Accountable?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HIPAA standards apply to:</a:t>
            </a:r>
          </a:p>
          <a:p>
            <a:r>
              <a:rPr lang="en-US" dirty="0" smtClean="0"/>
              <a:t>Health care providers who transmit any health information in connection with certain transactions</a:t>
            </a:r>
          </a:p>
          <a:p>
            <a:r>
              <a:rPr lang="en-US" dirty="0" smtClean="0"/>
              <a:t>Health plans</a:t>
            </a:r>
          </a:p>
          <a:p>
            <a:r>
              <a:rPr lang="en-US" dirty="0" smtClean="0"/>
              <a:t>Healthcare clearinghouses</a:t>
            </a:r>
          </a:p>
          <a:p>
            <a:r>
              <a:rPr lang="en-US" dirty="0" smtClean="0"/>
              <a:t>Above are 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17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19267"/>
            <a:ext cx="1905000" cy="499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19266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109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What is PHI?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95600"/>
            <a:ext cx="7543800" cy="2666999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n-US" dirty="0" smtClean="0"/>
              <a:t>PHI – Protected Health Information</a:t>
            </a:r>
          </a:p>
          <a:p>
            <a:pPr marL="0" indent="0" algn="just" eaLnBrk="1" hangingPunct="1">
              <a:buNone/>
            </a:pPr>
            <a:endParaRPr lang="en-US" dirty="0" smtClean="0"/>
          </a:p>
          <a:p>
            <a:pPr marL="0" indent="0" algn="just" eaLnBrk="1" hangingPunct="1">
              <a:buNone/>
            </a:pPr>
            <a:r>
              <a:rPr lang="en-US" dirty="0" smtClean="0"/>
              <a:t>Individually identifiable health information in any form or media,  whether electronic, paper, or oral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18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5505"/>
            <a:ext cx="1752600" cy="459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19266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50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PHI Identifiers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19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838200" y="2290439"/>
            <a:ext cx="37338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Clr>
                <a:srgbClr val="003366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rgbClr val="003366"/>
                </a:solidFill>
              </a:rPr>
              <a:t>Name</a:t>
            </a:r>
          </a:p>
          <a:p>
            <a:pPr marL="457200" indent="-457200">
              <a:buClr>
                <a:srgbClr val="003366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rgbClr val="003366"/>
                </a:solidFill>
              </a:rPr>
              <a:t>Address</a:t>
            </a:r>
          </a:p>
          <a:p>
            <a:pPr marL="457200" indent="-457200">
              <a:buClr>
                <a:srgbClr val="003366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rgbClr val="003366"/>
                </a:solidFill>
              </a:rPr>
              <a:t>Dates</a:t>
            </a:r>
          </a:p>
          <a:p>
            <a:pPr marL="457200" indent="-457200">
              <a:buClr>
                <a:srgbClr val="003366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rgbClr val="003366"/>
                </a:solidFill>
              </a:rPr>
              <a:t>Telephone Number</a:t>
            </a:r>
          </a:p>
          <a:p>
            <a:pPr marL="457200" indent="-457200">
              <a:buClr>
                <a:srgbClr val="003366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rgbClr val="003366"/>
                </a:solidFill>
              </a:rPr>
              <a:t>Drivers License Number</a:t>
            </a:r>
          </a:p>
          <a:p>
            <a:pPr marL="457200" indent="-457200">
              <a:buClr>
                <a:srgbClr val="003366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rgbClr val="003366"/>
                </a:solidFill>
              </a:rPr>
              <a:t>E-mail Address</a:t>
            </a:r>
          </a:p>
          <a:p>
            <a:pPr marL="457200" indent="-457200">
              <a:buClr>
                <a:srgbClr val="003366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rgbClr val="003366"/>
                </a:solidFill>
              </a:rPr>
              <a:t>Fax Number</a:t>
            </a:r>
          </a:p>
          <a:p>
            <a:pPr marL="457200" indent="-457200">
              <a:buClr>
                <a:srgbClr val="003366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rgbClr val="003366"/>
                </a:solidFill>
              </a:rPr>
              <a:t>SSN</a:t>
            </a:r>
          </a:p>
          <a:p>
            <a:pPr marL="457200" indent="-457200">
              <a:buClr>
                <a:srgbClr val="003366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rgbClr val="003366"/>
                </a:solidFill>
              </a:rPr>
              <a:t>Medical Record Number</a:t>
            </a:r>
          </a:p>
          <a:p>
            <a:pPr marL="0" indent="0">
              <a:buClr>
                <a:srgbClr val="003366"/>
              </a:buClr>
              <a:buSzPct val="100000"/>
              <a:buNone/>
              <a:defRPr/>
            </a:pPr>
            <a:endParaRPr lang="en-US" sz="2000" dirty="0">
              <a:solidFill>
                <a:srgbClr val="003366"/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sz="half" idx="4294967295"/>
          </p:nvPr>
        </p:nvSpPr>
        <p:spPr>
          <a:xfrm>
            <a:off x="4648200" y="2286000"/>
            <a:ext cx="4038600" cy="4267200"/>
          </a:xfrm>
          <a:prstGeom prst="rect">
            <a:avLst/>
          </a:prstGeo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 startAt="10"/>
              <a:defRPr/>
            </a:pPr>
            <a:r>
              <a:rPr lang="en-US" sz="2000" dirty="0" smtClean="0"/>
              <a:t>Certificate/License Number</a:t>
            </a:r>
          </a:p>
          <a:p>
            <a:pPr marL="457200" indent="-457200">
              <a:buSzPct val="100000"/>
              <a:buFont typeface="+mj-lt"/>
              <a:buAutoNum type="arabicPeriod" startAt="10"/>
              <a:defRPr/>
            </a:pPr>
            <a:r>
              <a:rPr lang="en-US" sz="2000" dirty="0" smtClean="0"/>
              <a:t>Member ID Number</a:t>
            </a:r>
          </a:p>
          <a:p>
            <a:pPr marL="457200" indent="-457200">
              <a:buSzPct val="100000"/>
              <a:buFont typeface="+mj-lt"/>
              <a:buAutoNum type="arabicPeriod" startAt="10"/>
              <a:defRPr/>
            </a:pPr>
            <a:r>
              <a:rPr lang="en-US" sz="2000" dirty="0" smtClean="0"/>
              <a:t>VIN or License Plate Number</a:t>
            </a:r>
          </a:p>
          <a:p>
            <a:pPr marL="457200" indent="-457200">
              <a:buSzPct val="100000"/>
              <a:buFont typeface="+mj-lt"/>
              <a:buAutoNum type="arabicPeriod" startAt="10"/>
              <a:defRPr/>
            </a:pPr>
            <a:r>
              <a:rPr lang="en-US" sz="2000" dirty="0" smtClean="0"/>
              <a:t>Web Address</a:t>
            </a:r>
          </a:p>
          <a:p>
            <a:pPr marL="457200" indent="-457200">
              <a:buSzPct val="100000"/>
              <a:buFont typeface="+mj-lt"/>
              <a:buAutoNum type="arabicPeriod" startAt="10"/>
              <a:defRPr/>
            </a:pPr>
            <a:r>
              <a:rPr lang="en-US" sz="2000" dirty="0" smtClean="0"/>
              <a:t>IP Address</a:t>
            </a:r>
          </a:p>
          <a:p>
            <a:pPr marL="457200" indent="-457200">
              <a:buSzPct val="100000"/>
              <a:buFont typeface="+mj-lt"/>
              <a:buAutoNum type="arabicPeriod" startAt="10"/>
              <a:defRPr/>
            </a:pPr>
            <a:r>
              <a:rPr lang="en-US" sz="2000" dirty="0" smtClean="0"/>
              <a:t>Biometric Identifiers (finger/voice/retinal prints)</a:t>
            </a:r>
          </a:p>
          <a:p>
            <a:pPr marL="457200" indent="-457200">
              <a:buSzPct val="100000"/>
              <a:buFont typeface="+mj-lt"/>
              <a:buAutoNum type="arabicPeriod" startAt="10"/>
              <a:defRPr/>
            </a:pPr>
            <a:r>
              <a:rPr lang="en-US" sz="2000" dirty="0" smtClean="0"/>
              <a:t>Photographs</a:t>
            </a:r>
          </a:p>
          <a:p>
            <a:pPr marL="457200" indent="-457200">
              <a:buSzPct val="100000"/>
              <a:buFont typeface="+mj-lt"/>
              <a:buAutoNum type="arabicPeriod" startAt="10"/>
              <a:defRPr/>
            </a:pPr>
            <a:r>
              <a:rPr lang="en-US" sz="2000" dirty="0" smtClean="0"/>
              <a:t>Account Number</a:t>
            </a:r>
          </a:p>
          <a:p>
            <a:pPr marL="457200" indent="-457200">
              <a:buSzPct val="100000"/>
              <a:buFont typeface="+mj-lt"/>
              <a:buAutoNum type="arabicPeriod" startAt="10"/>
              <a:defRPr/>
            </a:pPr>
            <a:r>
              <a:rPr lang="en-US" sz="2000" dirty="0" smtClean="0"/>
              <a:t>Any other unique number, characteristic or code</a:t>
            </a:r>
          </a:p>
          <a:p>
            <a:pPr marL="457200" indent="-457200">
              <a:buSzPct val="100000"/>
              <a:buFont typeface="+mj-lt"/>
              <a:buAutoNum type="arabicPeriod" startAt="10"/>
              <a:defRPr/>
            </a:pPr>
            <a:endParaRPr lang="en-US" sz="2000" dirty="0" smtClean="0"/>
          </a:p>
          <a:p>
            <a:pPr marL="0" indent="0">
              <a:buNone/>
              <a:defRPr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sz="2000" dirty="0"/>
          </a:p>
        </p:txBody>
      </p:sp>
      <p:pic>
        <p:nvPicPr>
          <p:cNvPr id="8" name="Picture 7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84276"/>
            <a:ext cx="1905000" cy="4996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19266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422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924800" cy="1143000"/>
          </a:xfrm>
        </p:spPr>
        <p:txBody>
          <a:bodyPr/>
          <a:lstStyle/>
          <a:p>
            <a:r>
              <a:rPr lang="en-US" dirty="0" smtClean="0"/>
              <a:t>Training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19400"/>
            <a:ext cx="7693025" cy="3048000"/>
          </a:xfrm>
        </p:spPr>
        <p:txBody>
          <a:bodyPr/>
          <a:lstStyle/>
          <a:p>
            <a:r>
              <a:rPr lang="en-US" dirty="0" smtClean="0"/>
              <a:t>Compliance Program overview</a:t>
            </a:r>
          </a:p>
          <a:p>
            <a:r>
              <a:rPr lang="en-US" dirty="0"/>
              <a:t>Fraud, Waste &amp; Abuse</a:t>
            </a:r>
          </a:p>
          <a:p>
            <a:r>
              <a:rPr lang="en-US" dirty="0" smtClean="0"/>
              <a:t>HIPAA overview</a:t>
            </a:r>
          </a:p>
          <a:p>
            <a:r>
              <a:rPr lang="en-US" dirty="0" smtClean="0"/>
              <a:t>What is PHI?</a:t>
            </a:r>
          </a:p>
          <a:p>
            <a:r>
              <a:rPr lang="en-US" dirty="0" smtClean="0"/>
              <a:t>Privacy &amp; Security</a:t>
            </a:r>
          </a:p>
          <a:p>
            <a:r>
              <a:rPr lang="en-US" dirty="0" smtClean="0"/>
              <a:t>Reporting suspected compliance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 smtClean="0">
                <a:solidFill>
                  <a:srgbClr val="FFFFFF"/>
                </a:solidFill>
              </a:rPr>
              <a:pPr/>
              <a:t>2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3022"/>
            <a:ext cx="1828800" cy="479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06282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978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Examples of unsecure PHI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20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4100" y="2519987"/>
            <a:ext cx="733565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SzPct val="110000"/>
              <a:buFont typeface="Arial" panose="020B0604020202020204" pitchFamily="34" charset="0"/>
              <a:buChar char="•"/>
            </a:pPr>
            <a:r>
              <a:rPr lang="en-US" sz="2000" dirty="0" smtClean="0"/>
              <a:t>Leaving unattended PHI </a:t>
            </a:r>
            <a:r>
              <a:rPr lang="en-US" sz="2000" dirty="0"/>
              <a:t>out in the </a:t>
            </a:r>
            <a:r>
              <a:rPr lang="en-US" sz="2000" dirty="0" smtClean="0"/>
              <a:t>open on one’s desk </a:t>
            </a:r>
          </a:p>
          <a:p>
            <a:pPr marL="342900" indent="-342900">
              <a:spcAft>
                <a:spcPts val="600"/>
              </a:spcAft>
              <a:buSzPct val="110000"/>
              <a:buFont typeface="Arial" panose="020B0604020202020204" pitchFamily="34" charset="0"/>
              <a:buChar char="•"/>
            </a:pPr>
            <a:r>
              <a:rPr lang="en-US" sz="2000" dirty="0" smtClean="0"/>
              <a:t>Throwing </a:t>
            </a:r>
            <a:r>
              <a:rPr lang="en-US" sz="2000" dirty="0"/>
              <a:t>away </a:t>
            </a:r>
            <a:r>
              <a:rPr lang="en-US" sz="2000" dirty="0" smtClean="0"/>
              <a:t>visible PHI in </a:t>
            </a:r>
            <a:r>
              <a:rPr lang="en-US" sz="2000" dirty="0"/>
              <a:t>the trash </a:t>
            </a:r>
            <a:r>
              <a:rPr lang="en-US" sz="2000" dirty="0" smtClean="0"/>
              <a:t>basket</a:t>
            </a:r>
          </a:p>
          <a:p>
            <a:pPr marL="342900" indent="-342900">
              <a:spcAft>
                <a:spcPts val="600"/>
              </a:spcAft>
              <a:buSzPct val="110000"/>
              <a:buFont typeface="Arial" panose="020B0604020202020204" pitchFamily="34" charset="0"/>
              <a:buChar char="•"/>
            </a:pPr>
            <a:r>
              <a:rPr lang="en-US" sz="2000" dirty="0"/>
              <a:t>Leaving unattended PHI </a:t>
            </a:r>
            <a:endParaRPr lang="en-US" sz="2000" dirty="0" smtClean="0"/>
          </a:p>
          <a:p>
            <a:pPr>
              <a:spcAft>
                <a:spcPts val="600"/>
              </a:spcAft>
              <a:buSzPct val="110000"/>
            </a:pPr>
            <a:r>
              <a:rPr lang="en-US" sz="2000" dirty="0"/>
              <a:t> </a:t>
            </a:r>
            <a:r>
              <a:rPr lang="en-US" sz="2000" dirty="0" smtClean="0"/>
              <a:t>   on </a:t>
            </a:r>
            <a:r>
              <a:rPr lang="en-US" sz="2000" dirty="0"/>
              <a:t>the fax </a:t>
            </a:r>
            <a:r>
              <a:rPr lang="en-US" sz="2000" dirty="0" smtClean="0"/>
              <a:t>machine, </a:t>
            </a:r>
          </a:p>
          <a:p>
            <a:pPr>
              <a:spcAft>
                <a:spcPts val="600"/>
              </a:spcAft>
              <a:buSzPct val="110000"/>
            </a:pPr>
            <a:r>
              <a:rPr lang="en-US" sz="2000" dirty="0"/>
              <a:t> </a:t>
            </a:r>
            <a:r>
              <a:rPr lang="en-US" sz="2000" dirty="0" smtClean="0"/>
              <a:t>   copier or printer</a:t>
            </a:r>
          </a:p>
          <a:p>
            <a:pPr marL="342900" indent="-342900">
              <a:spcAft>
                <a:spcPts val="600"/>
              </a:spcAft>
              <a:buSzPct val="110000"/>
              <a:buFont typeface="Arial" panose="020B0604020202020204" pitchFamily="34" charset="0"/>
              <a:buChar char="•"/>
            </a:pPr>
            <a:r>
              <a:rPr lang="en-US" sz="2000" dirty="0" smtClean="0"/>
              <a:t>Writing </a:t>
            </a:r>
            <a:r>
              <a:rPr lang="en-US" sz="2000" dirty="0"/>
              <a:t>unencrypted </a:t>
            </a:r>
            <a:endParaRPr lang="en-US" sz="2000" dirty="0" smtClean="0"/>
          </a:p>
          <a:p>
            <a:pPr>
              <a:spcAft>
                <a:spcPts val="600"/>
              </a:spcAft>
              <a:buSzPct val="110000"/>
            </a:pPr>
            <a:r>
              <a:rPr lang="en-US" sz="2000" dirty="0"/>
              <a:t> </a:t>
            </a:r>
            <a:r>
              <a:rPr lang="en-US" sz="2000" dirty="0" smtClean="0"/>
              <a:t>    emails </a:t>
            </a:r>
            <a:r>
              <a:rPr lang="en-US" sz="2000" dirty="0"/>
              <a:t>with PHI in the body </a:t>
            </a:r>
          </a:p>
          <a:p>
            <a:pPr>
              <a:spcAft>
                <a:spcPts val="600"/>
              </a:spcAft>
              <a:buSzPct val="110000"/>
            </a:pPr>
            <a:r>
              <a:rPr lang="en-US" sz="2000" dirty="0" smtClean="0"/>
              <a:t>     of </a:t>
            </a:r>
            <a:r>
              <a:rPr lang="en-US" sz="2000" dirty="0"/>
              <a:t>the </a:t>
            </a:r>
            <a:r>
              <a:rPr lang="en-US" sz="2000" dirty="0" smtClean="0"/>
              <a:t>email</a:t>
            </a:r>
          </a:p>
          <a:p>
            <a:pPr marL="342900" indent="-342900">
              <a:spcAft>
                <a:spcPts val="600"/>
              </a:spcAft>
              <a:buSzPct val="110000"/>
              <a:buFont typeface="Arial" panose="020B0604020202020204" pitchFamily="34" charset="0"/>
              <a:buChar char="•"/>
            </a:pPr>
            <a:r>
              <a:rPr lang="en-US" sz="2000" dirty="0"/>
              <a:t>Sharing PHI in attachments in unencrypted </a:t>
            </a:r>
            <a:r>
              <a:rPr lang="en-US" sz="2000" dirty="0" smtClean="0"/>
              <a:t>emails</a:t>
            </a:r>
            <a:endParaRPr lang="en-US" sz="2000" dirty="0"/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75784"/>
            <a:ext cx="1874998" cy="491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19266"/>
            <a:ext cx="1676400" cy="492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 descr="C:\Users\kkim\AppData\Local\Microsoft\Windows\Temporary Internet Files\Content.IE5\B3SQ09OE\Fax-Machines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100" y="3217524"/>
            <a:ext cx="2082800" cy="208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22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Methods to Secure PHI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21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 txBox="1">
            <a:spLocks noChangeArrowheads="1"/>
          </p:cNvSpPr>
          <p:nvPr/>
        </p:nvSpPr>
        <p:spPr bwMode="auto">
          <a:xfrm>
            <a:off x="838200" y="2362200"/>
            <a:ext cx="7543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 smtClean="0"/>
              <a:t>Keep all member files locked when not in use or if you are away from your desk</a:t>
            </a:r>
          </a:p>
          <a:p>
            <a:r>
              <a:rPr lang="en-US" sz="2400" dirty="0" smtClean="0"/>
              <a:t>When leaving for the day, secure all materials containing PHI</a:t>
            </a:r>
          </a:p>
          <a:p>
            <a:r>
              <a:rPr lang="en-US" sz="2400" dirty="0" smtClean="0"/>
              <a:t>Do not discuss patient information in public, including elevators, hallways, lobbies or restaurants </a:t>
            </a:r>
          </a:p>
          <a:p>
            <a:r>
              <a:rPr lang="en-US" sz="2400" dirty="0" smtClean="0"/>
              <a:t>Notify your supervisor if there is a stranger in your area that does not belong there</a:t>
            </a:r>
          </a:p>
          <a:p>
            <a:r>
              <a:rPr lang="en-US" sz="2400" dirty="0" smtClean="0"/>
              <a:t>Use shredders when disposing of confidential documents</a:t>
            </a:r>
            <a:endParaRPr lang="en-US" sz="2400" dirty="0"/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131762"/>
            <a:ext cx="1828800" cy="479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19266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059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Permissible Use &amp; Disclosure of PHI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5630401" cy="2725737"/>
          </a:xfrm>
        </p:spPr>
        <p:txBody>
          <a:bodyPr/>
          <a:lstStyle/>
          <a:p>
            <a:pPr>
              <a:buSzPct val="12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HIPAA allows use of PHI for three functions (“TPO”):</a:t>
            </a:r>
          </a:p>
          <a:p>
            <a:pPr marL="914400" lvl="8" indent="0">
              <a:buSzPct val="120000"/>
              <a:buNone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- Treatment 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pPr marL="914400" lvl="8" indent="0">
              <a:buSzPct val="120000"/>
              <a:buNone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- Payment 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pPr marL="914400" lvl="8" indent="0">
              <a:buSzPct val="120000"/>
              <a:buNone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- Operations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pPr marL="2628900" lvl="8" indent="-342900">
              <a:buSzPct val="1200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pPr marL="434340">
              <a:buSzPct val="12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Payment and Operations 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91440" indent="0">
              <a:buSzPct val="120000"/>
              <a:buNone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   are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the main functions of CHCN, </a:t>
            </a:r>
          </a:p>
          <a:p>
            <a:pPr marL="91440" indent="0">
              <a:buSzPct val="120000"/>
              <a:buNone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   which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we perform on behalf of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our    clinics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 smtClean="0">
                <a:solidFill>
                  <a:srgbClr val="FFFFFF"/>
                </a:solidFill>
              </a:rPr>
              <a:pPr/>
              <a:t>22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5" name="Picture 4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19266"/>
            <a:ext cx="1898171" cy="497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19266"/>
            <a:ext cx="1676400" cy="492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kkim\AppData\Local\Microsoft\Windows\Temporary Internet Files\Content.IE5\B3SQ09OE\doctor_clipart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313" y="2895600"/>
            <a:ext cx="2782887" cy="270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3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Methods to secure PHI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23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 txBox="1">
            <a:spLocks noChangeArrowheads="1"/>
          </p:cNvSpPr>
          <p:nvPr/>
        </p:nvSpPr>
        <p:spPr bwMode="auto">
          <a:xfrm>
            <a:off x="1009650" y="2506640"/>
            <a:ext cx="7620000" cy="172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Never leave company issued laptops and mobile devices unattended in automobiles, gym lockers or “checked-in” luggage during travels </a:t>
            </a:r>
          </a:p>
          <a:p>
            <a:r>
              <a:rPr lang="en-US" sz="2000" dirty="0"/>
              <a:t>W</a:t>
            </a:r>
            <a:r>
              <a:rPr lang="en-US" sz="2000" dirty="0" smtClean="0"/>
              <a:t>hile using public transportation,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do not have PHI visible on the screen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of laptop of smartphone</a:t>
            </a:r>
          </a:p>
          <a:p>
            <a:r>
              <a:rPr lang="en-US" sz="2000" dirty="0" smtClean="0"/>
              <a:t>Do not store PHI on portable </a:t>
            </a:r>
          </a:p>
          <a:p>
            <a:pPr marL="0" indent="0">
              <a:buNone/>
            </a:pPr>
            <a:r>
              <a:rPr lang="en-US" sz="2000" dirty="0" smtClean="0"/>
              <a:t>     drives like flash drives and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external hard drives </a:t>
            </a:r>
          </a:p>
          <a:p>
            <a:r>
              <a:rPr lang="en-US" sz="2000" dirty="0" smtClean="0"/>
              <a:t>Always use encrypted or “secure” email when emailing PHI</a:t>
            </a:r>
          </a:p>
          <a:p>
            <a:r>
              <a:rPr lang="en-US" sz="2000" dirty="0" smtClean="0"/>
              <a:t>Double check recipient information when faxing PHI </a:t>
            </a:r>
            <a:r>
              <a:rPr lang="en-US" sz="2000" u="sng" dirty="0" smtClean="0"/>
              <a:t>and</a:t>
            </a:r>
            <a:r>
              <a:rPr lang="en-US" sz="2000" dirty="0" smtClean="0"/>
              <a:t> confirm receipt of PHI with recipient</a:t>
            </a:r>
            <a:endParaRPr lang="en-US" sz="2000" dirty="0"/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5570"/>
            <a:ext cx="2019300" cy="52958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19266"/>
            <a:ext cx="1676400" cy="492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kkim\AppData\Local\Microsoft\Windows\Temporary Internet Files\Content.IE5\B3SQ09OE\padlock-26ia32s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216" y="3289437"/>
            <a:ext cx="2072368" cy="206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3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How to handle PHI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Follow </a:t>
            </a:r>
            <a:r>
              <a:rPr lang="en-US" sz="2400" dirty="0" smtClean="0">
                <a:solidFill>
                  <a:schemeClr val="tx1"/>
                </a:solidFill>
              </a:rPr>
              <a:t>HIPAA </a:t>
            </a:r>
            <a:r>
              <a:rPr lang="en-US" sz="2400" dirty="0">
                <a:solidFill>
                  <a:schemeClr val="tx1"/>
                </a:solidFill>
              </a:rPr>
              <a:t>policies and procedures.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Make </a:t>
            </a:r>
            <a:r>
              <a:rPr lang="en-US" sz="2400" dirty="0">
                <a:solidFill>
                  <a:schemeClr val="tx1"/>
                </a:solidFill>
              </a:rPr>
              <a:t>an effort to limit access to the </a:t>
            </a:r>
            <a:r>
              <a:rPr lang="en-US" sz="2400" b="1" dirty="0">
                <a:solidFill>
                  <a:schemeClr val="tx1"/>
                </a:solidFill>
              </a:rPr>
              <a:t>“</a:t>
            </a:r>
            <a:r>
              <a:rPr lang="en-US" sz="2400" b="1" dirty="0" smtClean="0">
                <a:solidFill>
                  <a:schemeClr val="tx1"/>
                </a:solidFill>
              </a:rPr>
              <a:t>minimum necessary</a:t>
            </a:r>
            <a:r>
              <a:rPr lang="en-US" sz="2400" b="1" dirty="0">
                <a:solidFill>
                  <a:schemeClr val="tx1"/>
                </a:solidFill>
              </a:rPr>
              <a:t>”</a:t>
            </a:r>
            <a:r>
              <a:rPr lang="en-US" sz="2400" dirty="0">
                <a:solidFill>
                  <a:schemeClr val="tx1"/>
                </a:solidFill>
              </a:rPr>
              <a:t> information required to perform </a:t>
            </a:r>
            <a:r>
              <a:rPr lang="en-US" sz="2400" dirty="0" smtClean="0">
                <a:solidFill>
                  <a:schemeClr val="tx1"/>
                </a:solidFill>
              </a:rPr>
              <a:t>a particular function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Treat PHI as how you would want your health care provider to handle your medical information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If the member’s PHI is not needed for you to complete your job functions, do not access it.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24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19266"/>
            <a:ext cx="1876448" cy="492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19266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102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38600"/>
          </a:xfrm>
        </p:spPr>
        <p:txBody>
          <a:bodyPr/>
          <a:lstStyle/>
          <a:p>
            <a:r>
              <a:rPr lang="en-US" sz="2400" dirty="0" smtClean="0"/>
              <a:t>Apply the “minimum necessary” standard whenever you use or disclose PHI by asking yourself: What is the minimum amount of PHI necessary for  permissible use and disclosure?</a:t>
            </a:r>
          </a:p>
          <a:p>
            <a:endParaRPr lang="en-US" sz="2400" dirty="0"/>
          </a:p>
          <a:p>
            <a:r>
              <a:rPr lang="en-US" sz="2400" dirty="0" smtClean="0"/>
              <a:t>Note: The minimum necessary standard only applies to payment and operations; it does not apply to treatment of a member by a provider (i.e., when a provider is talking with another provider about treatment.)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 smtClean="0">
                <a:solidFill>
                  <a:srgbClr val="FFFFFF"/>
                </a:solidFill>
              </a:rPr>
              <a:pPr/>
              <a:t>25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5" name="Picture 4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84703"/>
            <a:ext cx="1905000" cy="499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19266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597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r>
              <a:rPr lang="en-US" sz="2400" dirty="0" smtClean="0"/>
              <a:t>Example:  If you only need DOB to assess member utilization patterns, you should not include member name, authorization number, etc.</a:t>
            </a:r>
          </a:p>
          <a:p>
            <a:r>
              <a:rPr lang="en-US" sz="2400" dirty="0" smtClean="0"/>
              <a:t>Example:  If a colleague only needs a report of authorization numbers, you should not give her DOB, member names, or any other additional PHI.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Think of examples in your work of how to apply the minimum necessary standard in use and disclosure of PHI?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 smtClean="0">
                <a:solidFill>
                  <a:srgbClr val="FFFFFF"/>
                </a:solidFill>
              </a:rPr>
              <a:pPr/>
              <a:t>26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5" name="Picture 4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19266"/>
            <a:ext cx="1993900" cy="52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19266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98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HIPAA Violations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r>
              <a:rPr lang="en-US" sz="2400" dirty="0" smtClean="0"/>
              <a:t>March 31, 2009, 23 </a:t>
            </a:r>
            <a:r>
              <a:rPr lang="en-US" sz="2400" dirty="0"/>
              <a:t>staff workers at Kaiser </a:t>
            </a:r>
            <a:r>
              <a:rPr lang="en-US" sz="2400" dirty="0" smtClean="0"/>
              <a:t>attempted </a:t>
            </a:r>
            <a:r>
              <a:rPr lang="en-US" sz="2400" dirty="0"/>
              <a:t>“sneak peeks” at Octomom’s medical </a:t>
            </a:r>
            <a:r>
              <a:rPr lang="en-US" sz="2400" dirty="0" smtClean="0"/>
              <a:t>history.</a:t>
            </a:r>
          </a:p>
          <a:p>
            <a:r>
              <a:rPr lang="en-US" sz="2400" dirty="0" smtClean="0"/>
              <a:t>Although none </a:t>
            </a:r>
            <a:r>
              <a:rPr lang="en-US" sz="2400" dirty="0"/>
              <a:t>of the offending </a:t>
            </a:r>
            <a:r>
              <a:rPr lang="en-US" sz="2400" dirty="0" smtClean="0"/>
              <a:t>employees had </a:t>
            </a:r>
            <a:r>
              <a:rPr lang="en-US" sz="2400" dirty="0"/>
              <a:t>provided </a:t>
            </a:r>
            <a:r>
              <a:rPr lang="en-US" sz="2400" dirty="0" smtClean="0"/>
              <a:t>medical information to </a:t>
            </a:r>
            <a:r>
              <a:rPr lang="en-US" sz="2400" dirty="0"/>
              <a:t>the </a:t>
            </a:r>
            <a:r>
              <a:rPr lang="en-US" sz="2400" dirty="0" smtClean="0"/>
              <a:t>media, 2 </a:t>
            </a:r>
            <a:r>
              <a:rPr lang="en-US" sz="2400" dirty="0"/>
              <a:t>hospital workers were fired, 13 opted to resign </a:t>
            </a:r>
            <a:r>
              <a:rPr lang="en-US" sz="2400" dirty="0" smtClean="0"/>
              <a:t>and </a:t>
            </a:r>
            <a:r>
              <a:rPr lang="en-US" sz="2400" dirty="0"/>
              <a:t>8 were </a:t>
            </a:r>
            <a:r>
              <a:rPr lang="en-US" sz="2400" dirty="0" smtClean="0"/>
              <a:t>disciplined.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the weeks leading up to the </a:t>
            </a:r>
            <a:r>
              <a:rPr lang="en-US" sz="2400" dirty="0" smtClean="0"/>
              <a:t>octuplets’ </a:t>
            </a:r>
            <a:r>
              <a:rPr lang="en-US" sz="2400" dirty="0"/>
              <a:t>birth, employees had been trained on the importance of keeping patient information confidential. </a:t>
            </a:r>
            <a:endParaRPr lang="en-US" sz="2400" dirty="0" smtClean="0"/>
          </a:p>
          <a:p>
            <a:r>
              <a:rPr lang="en-US" sz="2400" dirty="0" smtClean="0"/>
              <a:t>Kaiser was also fined $250,000 for the violation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27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19266"/>
            <a:ext cx="1981200" cy="519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19266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155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Do Not Email PHI Unless Necessary!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If You Must Email PHI Externally, Always Encrypt!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 smtClean="0">
                <a:solidFill>
                  <a:srgbClr val="FFFFFF"/>
                </a:solidFill>
              </a:rPr>
              <a:pPr/>
              <a:t>28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5445" y="2895600"/>
            <a:ext cx="3044510" cy="2280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G:\AHC CHCN Organizational Materials\NEW_LOGOS\CHCN\PNG\CHCN_LOGO_HORIZONTAL_CMYK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19266"/>
            <a:ext cx="2057400" cy="539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\\FS3\CommunityFolder2\AHC CHCN Organizational Materials\NEW_LOGOS\AHC\PNG\AHC_LOGO_HORIZONTAL_RGB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19266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76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Email Can Result in a Breach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Be careful and remember that it’s possible to breach HIPAA law even when sending PHI internally:</a:t>
            </a:r>
          </a:p>
          <a:p>
            <a:r>
              <a:rPr lang="en-US" sz="2000" dirty="0" smtClean="0"/>
              <a:t>To a colleague who doesn’t need to see the PHI for his job</a:t>
            </a:r>
          </a:p>
          <a:p>
            <a:r>
              <a:rPr lang="en-US" sz="2000" dirty="0" smtClean="0"/>
              <a:t>To a colleague who only needs to see a subset of the PHI (the “minimum necessary”) actually sent to her</a:t>
            </a:r>
          </a:p>
          <a:p>
            <a:r>
              <a:rPr lang="en-US" sz="2000" dirty="0" smtClean="0"/>
              <a:t>To the wrong colleague</a:t>
            </a:r>
          </a:p>
          <a:p>
            <a:r>
              <a:rPr lang="en-US" sz="2000" dirty="0" smtClean="0"/>
              <a:t>If you forward an email containing PHI to someone who shouldn’t see it</a:t>
            </a:r>
          </a:p>
          <a:p>
            <a:r>
              <a:rPr lang="en-US" sz="2000" dirty="0" smtClean="0"/>
              <a:t>Write “PHI” on the subject line to alert the recipient(s) message contains sensitive material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Best Practice:  Pause before you hit “send” to make certain you’re not breaking the law!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 smtClean="0">
                <a:solidFill>
                  <a:srgbClr val="FFFFFF"/>
                </a:solidFill>
              </a:rPr>
              <a:pPr/>
              <a:t>29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5" name="Picture 4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3443"/>
            <a:ext cx="1854200" cy="4862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19266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798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CHCN Compliance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8001000" cy="4038600"/>
          </a:xfrm>
        </p:spPr>
        <p:txBody>
          <a:bodyPr/>
          <a:lstStyle/>
          <a:p>
            <a:r>
              <a:rPr lang="en-US" sz="2000" b="1" dirty="0" smtClean="0"/>
              <a:t>Compliance Plan:</a:t>
            </a:r>
            <a:r>
              <a:rPr lang="en-US" sz="2000" dirty="0" smtClean="0"/>
              <a:t> Written codes of conduct </a:t>
            </a:r>
            <a:r>
              <a:rPr lang="en-US" sz="2000" dirty="0" smtClean="0">
                <a:latin typeface="Arial" charset="0"/>
              </a:rPr>
              <a:t>and policies and procedures to </a:t>
            </a:r>
            <a:r>
              <a:rPr lang="en-US" sz="2000" dirty="0" smtClean="0">
                <a:solidFill>
                  <a:schemeClr val="tx1"/>
                </a:solidFill>
              </a:rPr>
              <a:t>ensure CHCN’s obligation to comply with established regulatory requirements. </a:t>
            </a:r>
          </a:p>
          <a:p>
            <a:r>
              <a:rPr lang="en-US" sz="2000" b="1" dirty="0" smtClean="0">
                <a:latin typeface="Arial" charset="0"/>
              </a:rPr>
              <a:t>Compliance Officer: </a:t>
            </a:r>
            <a:r>
              <a:rPr lang="en-US" sz="2000" dirty="0" smtClean="0">
                <a:latin typeface="Arial" charset="0"/>
              </a:rPr>
              <a:t>The designated individual charged with the responsibility and authority of operating and monitoring the compliance program.</a:t>
            </a:r>
          </a:p>
          <a:p>
            <a:r>
              <a:rPr lang="en-US" sz="2000" b="1" dirty="0" smtClean="0">
                <a:latin typeface="Arial" charset="0"/>
              </a:rPr>
              <a:t>Training: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D</a:t>
            </a:r>
            <a:r>
              <a:rPr lang="en-US" sz="2000" dirty="0" smtClean="0">
                <a:latin typeface="Arial" charset="0"/>
              </a:rPr>
              <a:t>evelopment and implementation of routine education and training </a:t>
            </a:r>
            <a:r>
              <a:rPr lang="en-US" sz="2000" dirty="0" smtClean="0"/>
              <a:t>that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addresses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role of everyone involved in the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organization as it relates to compliance.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Internal Auditing and Monitoring: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Regular audits and gap analyses to monitor compliance and reduce identified areas of risk.</a:t>
            </a:r>
          </a:p>
          <a:p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dirty="0" smtClean="0">
              <a:latin typeface="Arial" charset="0"/>
            </a:endParaRPr>
          </a:p>
          <a:p>
            <a:endParaRPr lang="en-US" sz="2000" dirty="0" smtClean="0">
              <a:latin typeface="Arial" charset="0"/>
            </a:endParaRPr>
          </a:p>
          <a:p>
            <a:endParaRPr lang="en-US" sz="2000" dirty="0" smtClean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3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1"/>
            <a:ext cx="2209800" cy="579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96113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556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It’s Far More Serious a Problem If You Delay or Do Not Report the Error!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02060"/>
                </a:solidFill>
              </a:rPr>
              <a:t>If the Privacy Officer and your supervisor don’t know about the breach, the ability to mitigate any risk is severely limited.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The consequences to you and to the organization can be far greater if you do not report.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The consequence to an employee for committing a breach and for not reporting a breach could be anything from a verbal warning, a written warning, a performance improvement plan, suspension, and/or termination.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 smtClean="0">
                <a:solidFill>
                  <a:srgbClr val="FFFFFF"/>
                </a:solidFill>
              </a:rPr>
              <a:pPr/>
              <a:t>30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5" name="Picture 4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8672"/>
            <a:ext cx="2057400" cy="539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76129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399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Privacy Breach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31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838200" y="2453196"/>
            <a:ext cx="7010400" cy="4023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rgbClr val="FFFFFF"/>
              </a:buClr>
              <a:buNone/>
              <a:defRPr/>
            </a:pPr>
            <a:r>
              <a:rPr lang="en-US" sz="2400" b="1" dirty="0" smtClean="0"/>
              <a:t>HIPAA Breach defined: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rgbClr val="FFFFFF"/>
              </a:buClr>
              <a:buNone/>
              <a:defRPr/>
            </a:pPr>
            <a:r>
              <a:rPr lang="en-US" sz="2400" b="1" dirty="0" smtClean="0"/>
              <a:t>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FFFFFF"/>
              </a:buClr>
              <a:defRPr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unauthorized acquisition, access, use, or disclosure of protected health </a:t>
            </a:r>
            <a:r>
              <a:rPr lang="en-US" sz="2400" dirty="0" smtClean="0"/>
              <a:t>information (PHI) </a:t>
            </a:r>
            <a:r>
              <a:rPr lang="en-US" sz="2400" dirty="0"/>
              <a:t>which compromises the security or privacy of such information, except where an unauthorized person to whom such information is disclosed would not reasonably have been able to retain such information.</a:t>
            </a:r>
            <a:endParaRPr lang="en-US" dirty="0">
              <a:solidFill>
                <a:srgbClr val="003366"/>
              </a:solidFill>
            </a:endParaRPr>
          </a:p>
        </p:txBody>
      </p:sp>
      <p:pic>
        <p:nvPicPr>
          <p:cNvPr id="7" name="Picture 6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1"/>
            <a:ext cx="2057400" cy="539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99858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292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Steps in Event of a Violation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1" y="2362200"/>
            <a:ext cx="75438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Take prompt and appropriate action to correct the situation and/or minimize harmful effects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Notify your supervisor immediately of any suspected breach of security, intrusion or unauthorized use or disclosure of PHI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Report the incident to the Compliance Officer and Security Officer so incident report can be created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32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52401"/>
            <a:ext cx="2362200" cy="619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216097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87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Exceptions of Breach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33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U</a:t>
            </a:r>
            <a:r>
              <a:rPr lang="en-US" sz="2400" dirty="0" smtClean="0">
                <a:solidFill>
                  <a:schemeClr val="tx1"/>
                </a:solidFill>
              </a:rPr>
              <a:t>nintentional </a:t>
            </a:r>
            <a:r>
              <a:rPr lang="en-US" sz="2400" dirty="0">
                <a:solidFill>
                  <a:schemeClr val="tx1"/>
                </a:solidFill>
              </a:rPr>
              <a:t>acquisition, access, or use of protected health information by an employee or individual acting under the authority of a covered entity or business associate </a:t>
            </a:r>
            <a:r>
              <a:rPr lang="en-US" sz="2400" dirty="0" smtClean="0">
                <a:solidFill>
                  <a:schemeClr val="tx1"/>
                </a:solidFill>
              </a:rPr>
              <a:t>if:</a:t>
            </a:r>
          </a:p>
          <a:p>
            <a:r>
              <a:rPr lang="en-US" sz="2400" dirty="0" smtClean="0"/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cquisition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was </a:t>
            </a:r>
            <a:r>
              <a:rPr lang="en-US" sz="2400" dirty="0">
                <a:solidFill>
                  <a:schemeClr val="tx1"/>
                </a:solidFill>
              </a:rPr>
              <a:t>made </a:t>
            </a:r>
            <a:r>
              <a:rPr lang="en-US" sz="2400" dirty="0" smtClean="0">
                <a:solidFill>
                  <a:schemeClr val="tx1"/>
                </a:solidFill>
              </a:rPr>
              <a:t>within </a:t>
            </a:r>
            <a:r>
              <a:rPr lang="en-US" sz="2400" dirty="0">
                <a:solidFill>
                  <a:schemeClr val="tx1"/>
                </a:solidFill>
              </a:rPr>
              <a:t>the course and scope of the employment or other professional relationship </a:t>
            </a:r>
            <a:r>
              <a:rPr lang="en-US" sz="2400" dirty="0" smtClean="0">
                <a:solidFill>
                  <a:schemeClr val="tx1"/>
                </a:solidFill>
              </a:rPr>
              <a:t>with </a:t>
            </a:r>
            <a:r>
              <a:rPr lang="en-US" sz="2400" dirty="0">
                <a:solidFill>
                  <a:schemeClr val="tx1"/>
                </a:solidFill>
              </a:rPr>
              <a:t>the covered entity or business </a:t>
            </a:r>
            <a:r>
              <a:rPr lang="en-US" sz="2400" dirty="0" smtClean="0">
                <a:solidFill>
                  <a:schemeClr val="tx1"/>
                </a:solidFill>
              </a:rPr>
              <a:t>associate</a:t>
            </a:r>
            <a:endParaRPr lang="en-US" sz="2400" dirty="0"/>
          </a:p>
          <a:p>
            <a:r>
              <a:rPr lang="en-US" sz="2400" dirty="0" smtClean="0">
                <a:solidFill>
                  <a:schemeClr val="tx1"/>
                </a:solidFill>
              </a:rPr>
              <a:t>information </a:t>
            </a:r>
            <a:r>
              <a:rPr lang="en-US" sz="2400" dirty="0">
                <a:solidFill>
                  <a:schemeClr val="tx1"/>
                </a:solidFill>
              </a:rPr>
              <a:t>is not further </a:t>
            </a:r>
            <a:r>
              <a:rPr lang="en-US" sz="2400" dirty="0" smtClean="0">
                <a:solidFill>
                  <a:schemeClr val="tx1"/>
                </a:solidFill>
              </a:rPr>
              <a:t>disclosed </a:t>
            </a:r>
            <a:r>
              <a:rPr lang="en-US" sz="2400" dirty="0">
                <a:solidFill>
                  <a:schemeClr val="tx1"/>
                </a:solidFill>
              </a:rPr>
              <a:t>by any </a:t>
            </a:r>
            <a:r>
              <a:rPr lang="en-US" sz="2400" dirty="0" smtClean="0">
                <a:solidFill>
                  <a:schemeClr val="tx1"/>
                </a:solidFill>
              </a:rPr>
              <a:t>person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600" dirty="0" smtClean="0"/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52401"/>
            <a:ext cx="2362200" cy="619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216097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652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Penalties for Privacy Breach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34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r>
              <a:rPr lang="en-US" sz="2400" dirty="0"/>
              <a:t>C</a:t>
            </a:r>
            <a:r>
              <a:rPr lang="en-US" sz="2400" dirty="0" smtClean="0"/>
              <a:t>ivil penalty of $100 up to $50,000 per violation, and up to $1.5M per year for identical violation.</a:t>
            </a:r>
          </a:p>
          <a:p>
            <a:r>
              <a:rPr lang="en-US" sz="2400" dirty="0" smtClean="0"/>
              <a:t>Criminal penalties from $50,000 to $250,000 and from 1 to 10 years in prison depending upon the nature and severity of the breach.</a:t>
            </a:r>
          </a:p>
          <a:p>
            <a:r>
              <a:rPr lang="en-US" sz="2400" dirty="0" smtClean="0"/>
              <a:t>CA Bills AB 211 and SB 541 make every provider of health care accountable for unauthorized access to medical information. Fines range from $1,000 to $250,000 and $25,000 to $250,000, respectively, per violation.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1600" dirty="0" smtClean="0"/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4025"/>
            <a:ext cx="2057400" cy="539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71482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81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HIPAA Privacy Rule?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HIPAA Privacy Rule Video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0EA5-630A-438A-B300-516D463F7D79}" type="slidenum">
              <a:rPr lang="en-US" sz="1800" smtClean="0">
                <a:solidFill>
                  <a:srgbClr val="FFFFFF"/>
                </a:solidFill>
              </a:rPr>
              <a:pPr/>
              <a:t>35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5" name="Picture 4" descr="G:\AHC CHCN Organizational Materials\NEW_LOGOS\CHCN\PNG\CHCN_LOGO_HORIZONTAL_CMYK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1"/>
            <a:ext cx="2133600" cy="559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\\FS3\CommunityFolder2\AHC CHCN Organizational Materials\NEW_LOGOS\AHC\PNG\AHC_LOGO_HORIZONTAL_RGB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86121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855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Reporting suspected violations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36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838200" y="2290439"/>
            <a:ext cx="79248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smtClean="0"/>
              <a:t>To report to CHCN</a:t>
            </a:r>
            <a:r>
              <a:rPr lang="en-US" sz="1800" dirty="0"/>
              <a:t>: </a:t>
            </a:r>
            <a:r>
              <a:rPr lang="en-US" sz="1800" dirty="0" smtClean="0"/>
              <a:t>510-297- 0407 </a:t>
            </a:r>
            <a:r>
              <a:rPr lang="en-US" sz="1800" dirty="0"/>
              <a:t>or </a:t>
            </a:r>
            <a:r>
              <a:rPr lang="en-US" sz="1800" dirty="0" smtClean="0">
                <a:hlinkClick r:id="rId2"/>
              </a:rPr>
              <a:t>compliancemailbox@chcnetwork.org</a:t>
            </a:r>
            <a:r>
              <a:rPr lang="en-US" sz="1800" dirty="0" smtClean="0"/>
              <a:t> 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To report to Alameda Alliance for Health: 1-855-747-2234 or </a:t>
            </a:r>
            <a:r>
              <a:rPr lang="en-US" sz="1800" dirty="0" smtClean="0">
                <a:hlinkClick r:id="rId3"/>
              </a:rPr>
              <a:t>compliance@alamedaalliance.org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To </a:t>
            </a:r>
            <a:r>
              <a:rPr lang="en-US" sz="1800" dirty="0"/>
              <a:t>report to Anthem Blue Cross:  </a:t>
            </a:r>
            <a:r>
              <a:rPr lang="en-US" sz="1800" dirty="0" smtClean="0"/>
              <a:t>Report </a:t>
            </a:r>
            <a:r>
              <a:rPr lang="en-US" sz="1800" dirty="0"/>
              <a:t>online at </a:t>
            </a:r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mss.anthem.com/pages/wfa.aspx</a:t>
            </a:r>
            <a:r>
              <a:rPr lang="en-US" sz="1800" dirty="0" smtClean="0"/>
              <a:t> 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To </a:t>
            </a:r>
            <a:r>
              <a:rPr lang="en-US" sz="1800" dirty="0"/>
              <a:t>report directly to </a:t>
            </a:r>
            <a:r>
              <a:rPr lang="en-US" sz="1800" dirty="0" err="1"/>
              <a:t>Medi</a:t>
            </a:r>
            <a:r>
              <a:rPr lang="en-US" sz="1800" dirty="0"/>
              <a:t>-Cal: 1-800-822-6222 or </a:t>
            </a:r>
            <a:r>
              <a:rPr lang="en-US" sz="1800" dirty="0" smtClean="0">
                <a:hlinkClick r:id="rId5"/>
              </a:rPr>
              <a:t>stopmedicalfraud@dhcs.ca.gov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To report to </a:t>
            </a:r>
            <a:r>
              <a:rPr lang="en-US" sz="1800" dirty="0"/>
              <a:t>California DHCS: </a:t>
            </a:r>
            <a:r>
              <a:rPr lang="en-US" sz="1800" dirty="0" smtClean="0"/>
              <a:t>1-800-822-6222 or </a:t>
            </a:r>
            <a:r>
              <a:rPr lang="en-US" sz="1800" dirty="0" smtClean="0">
                <a:hlinkClick r:id="rId6"/>
              </a:rPr>
              <a:t>fraud@dhcs.ca.gov</a:t>
            </a:r>
            <a:r>
              <a:rPr lang="en-US" sz="1800" dirty="0" smtClean="0"/>
              <a:t> </a:t>
            </a:r>
            <a:endParaRPr lang="en-US" sz="1800" dirty="0"/>
          </a:p>
          <a:p>
            <a:endParaRPr lang="en-US" sz="1800" dirty="0" smtClean="0"/>
          </a:p>
          <a:p>
            <a:pPr>
              <a:buClr>
                <a:srgbClr val="003366"/>
              </a:buClr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003366"/>
              </a:buClr>
              <a:buSzPct val="100000"/>
              <a:buFont typeface="Wingdings" pitchFamily="2" charset="2"/>
              <a:buChar char="Ø"/>
              <a:defRPr/>
            </a:pPr>
            <a:endParaRPr lang="en-US" sz="2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6" descr="G:\AHC CHCN Organizational Materials\NEW_LOGOS\CHCN\PNG\CHCN_LOGO_HORIZONTAL_CMYK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2401"/>
            <a:ext cx="2133600" cy="559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\\FS3\CommunityFolder2\AHC CHCN Organizational Materials\NEW_LOGOS\AHC\PNG\AHC_LOGO_HORIZONTAL_RGB.pn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204166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929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to Federal HHS OIG Hotline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u="sng" dirty="0">
                <a:solidFill>
                  <a:srgbClr val="002060"/>
                </a:solidFill>
              </a:rPr>
              <a:t>http://oig.hhs.gov/fraud/report-fraud/report-fraud-form.asp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Phone: 1-800-HHS-TIPS (1-800-447-8477)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TTY: 1-800-377-4950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2060"/>
                </a:solidFill>
              </a:rPr>
              <a:t>Fax: 1-800-223-8164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2060"/>
                </a:solidFill>
              </a:rPr>
              <a:t>E-mail: HHSTips@oig.hhs.gov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2060"/>
                </a:solidFill>
              </a:rPr>
              <a:t>Mail: Office of Inspector General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Department of Health and Human </a:t>
            </a:r>
            <a:r>
              <a:rPr lang="en-US" sz="1800" dirty="0" smtClean="0">
                <a:solidFill>
                  <a:srgbClr val="002060"/>
                </a:solidFill>
              </a:rPr>
              <a:t>Services</a:t>
            </a:r>
            <a:endParaRPr lang="en-US" sz="1800" dirty="0">
              <a:solidFill>
                <a:srgbClr val="002060"/>
              </a:solidFill>
            </a:endParaRPr>
          </a:p>
          <a:p>
            <a:pPr marL="741363" lvl="4" indent="0">
              <a:buNone/>
            </a:pPr>
            <a:r>
              <a:rPr lang="en-US" dirty="0">
                <a:solidFill>
                  <a:srgbClr val="002060"/>
                </a:solidFill>
              </a:rPr>
              <a:t>Attn: Hotline </a:t>
            </a:r>
          </a:p>
          <a:p>
            <a:pPr marL="741363" lvl="4" indent="0">
              <a:buNone/>
            </a:pPr>
            <a:r>
              <a:rPr lang="en-US" dirty="0">
                <a:solidFill>
                  <a:srgbClr val="002060"/>
                </a:solidFill>
              </a:rPr>
              <a:t>P.O. Box 23489 </a:t>
            </a:r>
          </a:p>
          <a:p>
            <a:pPr marL="741363" lvl="4" indent="0">
              <a:buNone/>
            </a:pPr>
            <a:r>
              <a:rPr lang="en-US" dirty="0">
                <a:solidFill>
                  <a:srgbClr val="002060"/>
                </a:solidFill>
              </a:rPr>
              <a:t>Washington, DC 20026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 smtClean="0">
                <a:solidFill>
                  <a:srgbClr val="FFFFFF"/>
                </a:solidFill>
              </a:rPr>
              <a:pPr/>
              <a:t>37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5" name="Picture 4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2401"/>
            <a:ext cx="2209800" cy="579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96113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221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Penalties for Compliance 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Violation of any laws, regulations, or CHCN policies, including Code of Conduct will result in disciplinary action, up to and including the possibility of termination</a:t>
            </a:r>
          </a:p>
          <a:p>
            <a:r>
              <a:rPr lang="en-US" dirty="0" smtClean="0"/>
              <a:t>Violations of any federal or state laws may result in governmental prosecution against perpetrator individually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 smtClean="0">
                <a:solidFill>
                  <a:srgbClr val="FFFFFF"/>
                </a:solidFill>
              </a:rPr>
              <a:pPr/>
              <a:t>38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5" name="Picture 4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52401"/>
            <a:ext cx="2133600" cy="559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300" y="152401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375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Whistleblower </a:t>
            </a:r>
            <a:r>
              <a:rPr lang="en-US" sz="2800" dirty="0" smtClean="0">
                <a:latin typeface="Arial" charset="0"/>
              </a:rPr>
              <a:t>Protections (Non-Retaliation)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39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Arial" charset="0"/>
              </a:rPr>
              <a:t>Whistleblower</a:t>
            </a:r>
            <a:r>
              <a:rPr lang="en-US" sz="2000" i="1" dirty="0" smtClean="0">
                <a:latin typeface="Arial" charset="0"/>
              </a:rPr>
              <a:t>:</a:t>
            </a:r>
            <a:r>
              <a:rPr lang="en-US" sz="2000" dirty="0" smtClean="0">
                <a:latin typeface="Arial" charset="0"/>
              </a:rPr>
              <a:t> An employee, former employee, or member of an organization who reports misconduct to people or entities that have the power to take corrective action.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2000" dirty="0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en-US" sz="2000" dirty="0" smtClean="0">
                <a:latin typeface="Arial" charset="0"/>
              </a:rPr>
              <a:t>The False Claims Act allows individuals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charset="0"/>
              </a:rPr>
              <a:t>Report fraud anonymously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charset="0"/>
              </a:rPr>
              <a:t>Sue an organization on behalf of the government and collect a portion of any settlement that results</a:t>
            </a:r>
          </a:p>
          <a:p>
            <a:pPr>
              <a:buFont typeface="Wingdings 2" pitchFamily="18" charset="2"/>
              <a:buNone/>
            </a:pPr>
            <a:endParaRPr lang="en-US" sz="2000" dirty="0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en-US" sz="2000" dirty="0" smtClean="0">
                <a:latin typeface="Arial" charset="0"/>
              </a:rPr>
              <a:t>Employers cannot threaten or retaliate against whistleblowers.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charset="0"/>
              </a:rPr>
              <a:t>CA Government Code §12653 (Anti-Retaliation)</a:t>
            </a:r>
            <a:endParaRPr lang="en-US" sz="2000" dirty="0">
              <a:latin typeface="Arial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600" dirty="0" smtClean="0"/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52401"/>
            <a:ext cx="2286000" cy="599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85465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3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Compliance Program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Communications: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Effective procedure including a “hotline” to facilitate confidential reporting of suspected HIPAA, fraud, waste and abuse violations. 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Investigation and Enforcement: </a:t>
            </a:r>
            <a:r>
              <a:rPr lang="en-US" sz="2000" dirty="0">
                <a:latin typeface="Arial" charset="0"/>
              </a:rPr>
              <a:t>P</a:t>
            </a:r>
            <a:r>
              <a:rPr lang="en-US" sz="2000" dirty="0" smtClean="0">
                <a:latin typeface="Arial" charset="0"/>
              </a:rPr>
              <a:t>olicies to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conduct an appropriate investigation, </a:t>
            </a:r>
            <a:r>
              <a:rPr lang="en-US" sz="2000" dirty="0" smtClean="0">
                <a:latin typeface="Arial" charset="0"/>
              </a:rPr>
              <a:t>consistently enforce standards and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take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disciplinary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if needed. </a:t>
            </a:r>
          </a:p>
          <a:p>
            <a:r>
              <a:rPr lang="en-US" sz="2000" b="1" dirty="0" smtClean="0"/>
              <a:t>Corrective Action: </a:t>
            </a:r>
            <a:r>
              <a:rPr lang="en-US" sz="2000" dirty="0" smtClean="0">
                <a:latin typeface="Arial" charset="0"/>
              </a:rPr>
              <a:t>Procedures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for responding to identified compliance problems with a plan of action to prevent further similar offenses.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4</a:t>
            </a:fld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794" y="152401"/>
            <a:ext cx="2127406" cy="557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399" y="211142"/>
            <a:ext cx="1700501" cy="499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556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 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https://www.superteachertools.us/millionaire/millionaire.php?gamefile=25217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mtClean="0">
                <a:solidFill>
                  <a:srgbClr val="FFFFFF"/>
                </a:solidFill>
              </a:rPr>
              <a:pPr/>
              <a:t>40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Fraud, Waste &amp; Abuse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5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810000"/>
          </a:xfrm>
        </p:spPr>
        <p:txBody>
          <a:bodyPr/>
          <a:lstStyle/>
          <a:p>
            <a:pPr marL="231775" lvl="1" indent="-231775">
              <a:buFont typeface="Wingdings" pitchFamily="2" charset="2"/>
              <a:buChar char="l"/>
            </a:pPr>
            <a:r>
              <a:rPr lang="en-US" sz="2400" b="1" dirty="0" smtClean="0"/>
              <a:t>Fraud: </a:t>
            </a:r>
            <a:r>
              <a:rPr lang="en-US" sz="2400" dirty="0" smtClean="0"/>
              <a:t>Intentional deception or </a:t>
            </a:r>
            <a:endParaRPr lang="en-US" dirty="0"/>
          </a:p>
          <a:p>
            <a:pPr marL="0" lvl="1" indent="0">
              <a:buNone/>
            </a:pPr>
            <a:r>
              <a:rPr lang="en-US" sz="2400" dirty="0" smtClean="0"/>
              <a:t>misrepresentation to </a:t>
            </a:r>
          </a:p>
          <a:p>
            <a:pPr marL="0" lvl="1" indent="0">
              <a:buNone/>
            </a:pPr>
            <a:r>
              <a:rPr lang="en-US" sz="2400" dirty="0" smtClean="0"/>
              <a:t>get an unauthorized benefit</a:t>
            </a:r>
          </a:p>
          <a:p>
            <a:pPr marL="231775" lvl="1" indent="-231775">
              <a:buFont typeface="Wingdings" pitchFamily="2" charset="2"/>
              <a:buChar char="l"/>
            </a:pPr>
            <a:r>
              <a:rPr lang="en-US" sz="2400" b="1" dirty="0" smtClean="0"/>
              <a:t>Waste: </a:t>
            </a:r>
            <a:r>
              <a:rPr lang="en-US" sz="2400" dirty="0" smtClean="0"/>
              <a:t>Over-utilization of services, </a:t>
            </a:r>
          </a:p>
          <a:p>
            <a:pPr marL="0" lvl="1" indent="0">
              <a:buNone/>
            </a:pPr>
            <a:r>
              <a:rPr lang="en-US" sz="2400" dirty="0" smtClean="0"/>
              <a:t>or other practices that result</a:t>
            </a:r>
          </a:p>
          <a:p>
            <a:pPr marL="0" lvl="1" indent="0">
              <a:buNone/>
            </a:pPr>
            <a:r>
              <a:rPr lang="en-US" sz="2400" dirty="0" smtClean="0"/>
              <a:t>in unnecessary costs</a:t>
            </a:r>
          </a:p>
          <a:p>
            <a:pPr marL="231775" lvl="1" indent="-231775">
              <a:buFont typeface="Wingdings" pitchFamily="2" charset="2"/>
              <a:buChar char="l"/>
            </a:pPr>
            <a:r>
              <a:rPr lang="en-US" sz="2400" b="1" dirty="0" smtClean="0"/>
              <a:t>Abuse: </a:t>
            </a:r>
            <a:r>
              <a:rPr lang="en-US" sz="2400" dirty="0" smtClean="0"/>
              <a:t>Acting with negligence or </a:t>
            </a:r>
          </a:p>
          <a:p>
            <a:pPr marL="0" lvl="1" indent="0">
              <a:buNone/>
            </a:pPr>
            <a:r>
              <a:rPr lang="en-US" sz="2400" dirty="0" smtClean="0"/>
              <a:t>reckless disregard for the truth in a </a:t>
            </a:r>
            <a:endParaRPr lang="en-US" dirty="0"/>
          </a:p>
          <a:p>
            <a:pPr marL="0" lvl="1" indent="0">
              <a:buNone/>
            </a:pPr>
            <a:r>
              <a:rPr lang="en-US" sz="2400" dirty="0" smtClean="0"/>
              <a:t>manner that could result in an unauthorized benefit</a:t>
            </a:r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9701"/>
            <a:ext cx="2209800" cy="579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65101"/>
            <a:ext cx="1727200" cy="507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kkim\AppData\Local\Microsoft\Windows\Temporary Internet Files\Content.IE5\5YCBU9B6\reciclar-papel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43200"/>
            <a:ext cx="2254250" cy="225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86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Examples of Member Fraud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6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r>
              <a:rPr lang="en-US" dirty="0" smtClean="0"/>
              <a:t>Members allowing others use their ID card</a:t>
            </a:r>
          </a:p>
          <a:p>
            <a:r>
              <a:rPr lang="en-US" dirty="0" smtClean="0"/>
              <a:t>Doctor shopping to obtain multiple prescriptions for narcotics</a:t>
            </a:r>
          </a:p>
          <a:p>
            <a:r>
              <a:rPr lang="en-US" dirty="0" smtClean="0"/>
              <a:t>Falsifying address</a:t>
            </a:r>
          </a:p>
          <a:p>
            <a:r>
              <a:rPr lang="en-US" dirty="0" smtClean="0"/>
              <a:t>Pharmacy Related Fraud</a:t>
            </a:r>
          </a:p>
          <a:p>
            <a:pPr lvl="1"/>
            <a:r>
              <a:rPr lang="en-US" dirty="0" smtClean="0"/>
              <a:t>Altering Rx</a:t>
            </a:r>
          </a:p>
          <a:p>
            <a:pPr lvl="1"/>
            <a:r>
              <a:rPr lang="en-US" dirty="0" smtClean="0"/>
              <a:t>Identity theft</a:t>
            </a:r>
          </a:p>
          <a:p>
            <a:pPr lvl="1"/>
            <a:r>
              <a:rPr lang="en-US" dirty="0" smtClean="0"/>
              <a:t>Drug diversion</a:t>
            </a:r>
            <a:endParaRPr lang="en-US" sz="2400" dirty="0"/>
          </a:p>
          <a:p>
            <a:pPr marL="0" indent="0">
              <a:buNone/>
            </a:pPr>
            <a:endParaRPr lang="en-US" sz="1600" dirty="0" smtClean="0"/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1"/>
            <a:ext cx="203386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52401"/>
            <a:ext cx="1676400" cy="492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Users\kkim\AppData\Local\Microsoft\Windows\Temporary Internet Files\Content.IE5\B7YR7XN0\mortar_pestle_red_rx_symbol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67200"/>
            <a:ext cx="1827212" cy="18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4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Examples of Provider Fraud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7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r>
              <a:rPr lang="en-US" sz="2400" dirty="0" smtClean="0"/>
              <a:t>Providing unnecessary services (i.e. x-rays, blood work)</a:t>
            </a:r>
          </a:p>
          <a:p>
            <a:r>
              <a:rPr lang="en-US" sz="2400" dirty="0" smtClean="0"/>
              <a:t>Improper billing including upcoding, unbundling and/or </a:t>
            </a:r>
            <a:r>
              <a:rPr lang="en-US" sz="2400" dirty="0"/>
              <a:t>f</a:t>
            </a:r>
            <a:r>
              <a:rPr lang="en-US" sz="2400" dirty="0" smtClean="0"/>
              <a:t>alse </a:t>
            </a:r>
            <a:r>
              <a:rPr lang="en-US" sz="2400" dirty="0"/>
              <a:t>c</a:t>
            </a:r>
            <a:r>
              <a:rPr lang="en-US" sz="2400" dirty="0" smtClean="0"/>
              <a:t>laims</a:t>
            </a:r>
          </a:p>
          <a:p>
            <a:r>
              <a:rPr lang="en-US" sz="2400" dirty="0" smtClean="0"/>
              <a:t>Illegal Financial Arrangements</a:t>
            </a:r>
          </a:p>
          <a:p>
            <a:r>
              <a:rPr lang="en-US" sz="2400" dirty="0" smtClean="0"/>
              <a:t>An unlicensed or excluded provider rendering services </a:t>
            </a:r>
          </a:p>
          <a:p>
            <a:r>
              <a:rPr lang="en-US" sz="2400" dirty="0" smtClean="0"/>
              <a:t>Using information of dead or retired Providers</a:t>
            </a:r>
          </a:p>
          <a:p>
            <a:pPr marL="0" indent="0">
              <a:buNone/>
            </a:pPr>
            <a:endParaRPr lang="en-US" sz="1600" dirty="0" smtClean="0"/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2401"/>
            <a:ext cx="2362200" cy="619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0" y="216097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95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Examples of Abuse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8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Providing unwarranted, unnecessary, or questionable treatment and/or care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Rendering, referring, or recommending treatment, care, tests, services or supplies which would not have been rendered or utilized in the absence of insurance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Ordering or recommending inappropriate lengths of stay in an inpatient facility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600" dirty="0" smtClean="0"/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6290"/>
            <a:ext cx="2209800" cy="579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399" y="119266"/>
            <a:ext cx="1964075" cy="5765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4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90600"/>
          </a:xfrm>
        </p:spPr>
        <p:txBody>
          <a:bodyPr/>
          <a:lstStyle/>
          <a:p>
            <a:r>
              <a:rPr lang="en-US" dirty="0" smtClean="0"/>
              <a:t>Examples of Abuse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512A-5352-4362-8736-66047E00BF31}" type="slidenum">
              <a:rPr lang="en-US" sz="1800">
                <a:solidFill>
                  <a:srgbClr val="FFFFFF"/>
                </a:solidFill>
              </a:rPr>
              <a:pPr/>
              <a:t>9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Over utilization in duration or frequency or treatment, procedures or tests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Unreasonable charges: 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in excess of usual and customary limits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beyond that range which most providers charge for the same service or similar services.</a:t>
            </a:r>
          </a:p>
          <a:p>
            <a:r>
              <a:rPr lang="en-US" sz="2400" dirty="0"/>
              <a:t>B</a:t>
            </a:r>
            <a:r>
              <a:rPr lang="en-US" sz="2400" dirty="0" smtClean="0"/>
              <a:t>illing separately for each component a procedure or service (unbundling)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eporting a service or procedure as more intensive or extensive than was actually rendered (</a:t>
            </a:r>
            <a:r>
              <a:rPr lang="en-US" sz="2400" dirty="0" err="1" smtClean="0"/>
              <a:t>upcoding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 marL="0" indent="0">
              <a:buNone/>
            </a:pPr>
            <a:endParaRPr lang="en-US" sz="1600" dirty="0" smtClean="0"/>
          </a:p>
        </p:txBody>
      </p:sp>
      <p:pic>
        <p:nvPicPr>
          <p:cNvPr id="6" name="Picture 5" descr="G:\AHC CHCN Organizational Materials\NEW_LOGOS\CHCN\PNG\CHCN_LOGO_HORIZONTAL_CMY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"/>
            <a:ext cx="2033856" cy="533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\\FS3\CommunityFolder2\AHC CHCN Organizational Materials\NEW_LOGOS\AHC\PNG\AHC_LOGO_HORIZONTAL_RG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193682"/>
            <a:ext cx="1676400" cy="49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203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2513</TotalTime>
  <Words>2200</Words>
  <Application>Microsoft Office PowerPoint</Application>
  <PresentationFormat>On-screen Show (4:3)</PresentationFormat>
  <Paragraphs>313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Capsules</vt:lpstr>
      <vt:lpstr>HIPAA, PHI, and Fraud, Waste &amp; Abuse Provider Training </vt:lpstr>
      <vt:lpstr>Training Objectives</vt:lpstr>
      <vt:lpstr>CHCN Compliance Program</vt:lpstr>
      <vt:lpstr>Compliance Program (cont.)</vt:lpstr>
      <vt:lpstr>Fraud, Waste &amp; Abuse</vt:lpstr>
      <vt:lpstr>Examples of Member Fraud</vt:lpstr>
      <vt:lpstr>Examples of Provider Fraud</vt:lpstr>
      <vt:lpstr>Examples of Abuse</vt:lpstr>
      <vt:lpstr>Examples of Abuse (cont.)</vt:lpstr>
      <vt:lpstr>Fraud, Waste, Abuse Costs Us All!</vt:lpstr>
      <vt:lpstr>False Claims Act</vt:lpstr>
      <vt:lpstr>Regulations for False Claims Act</vt:lpstr>
      <vt:lpstr>Anti-Kickback Statute (AKS)</vt:lpstr>
      <vt:lpstr>False Claims Act</vt:lpstr>
      <vt:lpstr>HIPAA Overview</vt:lpstr>
      <vt:lpstr>Privacy and Security Standards</vt:lpstr>
      <vt:lpstr>Who is Accountable? </vt:lpstr>
      <vt:lpstr>What is PHI?</vt:lpstr>
      <vt:lpstr>PHI Identifiers</vt:lpstr>
      <vt:lpstr>Examples of unsecure PHI</vt:lpstr>
      <vt:lpstr>Methods to Secure PHI</vt:lpstr>
      <vt:lpstr>Permissible Use &amp; Disclosure of PHI</vt:lpstr>
      <vt:lpstr>Methods to secure PHI</vt:lpstr>
      <vt:lpstr>How to handle PHI</vt:lpstr>
      <vt:lpstr>Minimum Necessary</vt:lpstr>
      <vt:lpstr>Minimum Necessary</vt:lpstr>
      <vt:lpstr>HIPAA Violations </vt:lpstr>
      <vt:lpstr>Secure Email</vt:lpstr>
      <vt:lpstr>Internal Email Can Result in a Breach</vt:lpstr>
      <vt:lpstr>It’s Far More Serious a Problem If You Delay or Do Not Report the Error!</vt:lpstr>
      <vt:lpstr>Privacy Breach </vt:lpstr>
      <vt:lpstr>Steps in Event of a Violation</vt:lpstr>
      <vt:lpstr>Exceptions of Breach</vt:lpstr>
      <vt:lpstr>Penalties for Privacy Breach</vt:lpstr>
      <vt:lpstr>What is the HIPAA Privacy Rule? </vt:lpstr>
      <vt:lpstr>Reporting suspected violations</vt:lpstr>
      <vt:lpstr>Reporting to Federal HHS OIG Hotline</vt:lpstr>
      <vt:lpstr>Penalties for Compliance Violations</vt:lpstr>
      <vt:lpstr>Whistleblower Protections (Non-Retaliation)</vt:lpstr>
      <vt:lpstr>Quiz:  Review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CHCN Adult Clinic Care</dc:title>
  <dc:creator>Keita Jones</dc:creator>
  <cp:lastModifiedBy>Ella Schwartz</cp:lastModifiedBy>
  <cp:revision>127</cp:revision>
  <cp:lastPrinted>2017-03-08T22:44:16Z</cp:lastPrinted>
  <dcterms:created xsi:type="dcterms:W3CDTF">2012-08-29T16:01:36Z</dcterms:created>
  <dcterms:modified xsi:type="dcterms:W3CDTF">2017-08-01T21:33:57Z</dcterms:modified>
</cp:coreProperties>
</file>