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87" autoAdjust="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2052-C692-49A6-B288-1F7877434182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B67D-FB6D-4DB3-916E-C976A006D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22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2052-C692-49A6-B288-1F7877434182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B67D-FB6D-4DB3-916E-C976A006D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9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2052-C692-49A6-B288-1F7877434182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B67D-FB6D-4DB3-916E-C976A006D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82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2052-C692-49A6-B288-1F7877434182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B67D-FB6D-4DB3-916E-C976A006D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0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2052-C692-49A6-B288-1F7877434182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B67D-FB6D-4DB3-916E-C976A006D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4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2052-C692-49A6-B288-1F7877434182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B67D-FB6D-4DB3-916E-C976A006D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6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2052-C692-49A6-B288-1F7877434182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B67D-FB6D-4DB3-916E-C976A006D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17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2052-C692-49A6-B288-1F7877434182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B67D-FB6D-4DB3-916E-C976A006D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81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2052-C692-49A6-B288-1F7877434182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B67D-FB6D-4DB3-916E-C976A006D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6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2052-C692-49A6-B288-1F7877434182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B67D-FB6D-4DB3-916E-C976A006D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63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2052-C692-49A6-B288-1F7877434182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B67D-FB6D-4DB3-916E-C976A006D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7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62052-C692-49A6-B288-1F7877434182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9B67D-FB6D-4DB3-916E-C976A006D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6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305051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  <a:cs typeface="Aharoni" panose="02010803020104030203" pitchFamily="2" charset="-79"/>
              </a:rPr>
              <a:t>C</a:t>
            </a:r>
            <a:r>
              <a:rPr lang="en-US" dirty="0" smtClean="0">
                <a:latin typeface="Comic Sans MS" panose="030F0702030302020204" pitchFamily="66" charset="0"/>
                <a:cs typeface="Aharoni" panose="02010803020104030203" pitchFamily="2" charset="-79"/>
              </a:rPr>
              <a:t>urriculum Vitae</a:t>
            </a:r>
            <a:r>
              <a:rPr lang="en-US" dirty="0">
                <a:latin typeface="Comic Sans MS" panose="030F0702030302020204" pitchFamily="66" charset="0"/>
                <a:cs typeface="Aharoni" panose="02010803020104030203" pitchFamily="2" charset="-79"/>
              </a:rPr>
              <a:t>  </a:t>
            </a:r>
            <a:r>
              <a:rPr lang="en-US" dirty="0" smtClean="0">
                <a:latin typeface="Comic Sans MS" panose="030F0702030302020204" pitchFamily="66" charset="0"/>
                <a:cs typeface="Aharoni" panose="02010803020104030203" pitchFamily="2" charset="-79"/>
              </a:rPr>
              <a:t>(CV)</a:t>
            </a:r>
            <a:br>
              <a:rPr lang="en-US" dirty="0" smtClean="0"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dirty="0" smtClean="0">
                <a:latin typeface="Comic Sans MS" panose="030F0702030302020204" pitchFamily="66" charset="0"/>
                <a:cs typeface="Aharoni" panose="02010803020104030203" pitchFamily="2" charset="-79"/>
              </a:rPr>
              <a:t>Examples</a:t>
            </a:r>
            <a:endParaRPr lang="en-US" dirty="0"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00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EDUCATION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1484991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Good Example</a:t>
            </a:r>
            <a:endParaRPr lang="en-US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2669821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Bad Example</a:t>
            </a:r>
            <a:endParaRPr lang="en-US" b="1" u="sng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12" y="1905000"/>
            <a:ext cx="7380288" cy="613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3057525"/>
            <a:ext cx="5714999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1034580" y="3048000"/>
            <a:ext cx="3323282" cy="2514601"/>
            <a:chOff x="747572" y="3003290"/>
            <a:chExt cx="3323282" cy="2753161"/>
          </a:xfrm>
        </p:grpSpPr>
        <p:sp>
          <p:nvSpPr>
            <p:cNvPr id="10" name="Down Arrow 9"/>
            <p:cNvSpPr/>
            <p:nvPr/>
          </p:nvSpPr>
          <p:spPr>
            <a:xfrm>
              <a:off x="2244654" y="3526819"/>
              <a:ext cx="287738" cy="1395341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47572" y="4846617"/>
              <a:ext cx="3323282" cy="9098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Need Start and End Date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MM/YYYY Format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788184" y="3003290"/>
              <a:ext cx="1201408" cy="440099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831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FELLOWSHIP/INTERNSHIP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4518" y="1600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Good Example</a:t>
            </a:r>
            <a:endParaRPr lang="en-US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467591" y="3124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Bad Example</a:t>
            </a:r>
            <a:endParaRPr lang="en-US" b="1" u="sng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2017274"/>
            <a:ext cx="8420100" cy="64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05200"/>
            <a:ext cx="7850188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1096681" y="3505200"/>
            <a:ext cx="2484719" cy="2362200"/>
            <a:chOff x="434040" y="3463048"/>
            <a:chExt cx="2484719" cy="2362200"/>
          </a:xfrm>
        </p:grpSpPr>
        <p:sp>
          <p:nvSpPr>
            <p:cNvPr id="9" name="Down Arrow 8"/>
            <p:cNvSpPr/>
            <p:nvPr/>
          </p:nvSpPr>
          <p:spPr>
            <a:xfrm>
              <a:off x="1623359" y="3996448"/>
              <a:ext cx="228600" cy="990599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34040" y="4994251"/>
              <a:ext cx="2484719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Need to be in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MM/YYYY Format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999852" y="3463048"/>
              <a:ext cx="1537907" cy="468868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28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252846" y="1454667"/>
            <a:ext cx="5877420" cy="2583933"/>
            <a:chOff x="245919" y="1378467"/>
            <a:chExt cx="5877420" cy="2583933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445" b="6982"/>
            <a:stretch/>
          </p:blipFill>
          <p:spPr bwMode="auto">
            <a:xfrm>
              <a:off x="245919" y="1378467"/>
              <a:ext cx="5877420" cy="2583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245919" y="1513277"/>
              <a:ext cx="345978" cy="26961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59733" y="1934741"/>
              <a:ext cx="263606" cy="83267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 </a:t>
            </a:r>
            <a:r>
              <a:rPr lang="en-US" b="1" dirty="0"/>
              <a:t>EXPERIENCE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" y="1135163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Good Examples</a:t>
            </a:r>
            <a:endParaRPr lang="en-US" b="1" u="sng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161012"/>
            <a:ext cx="6324600" cy="140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776447" y="5556332"/>
            <a:ext cx="4047940" cy="1015663"/>
          </a:xfrm>
          <a:prstGeom prst="rect">
            <a:avLst/>
          </a:prstGeom>
          <a:noFill/>
          <a:ln w="19050">
            <a:solidFill>
              <a:srgbClr val="00B05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B050"/>
                </a:solidFill>
              </a:rPr>
              <a:t>Date in MM/YYYY Format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B050"/>
                </a:solidFill>
              </a:rPr>
              <a:t>Reason for Departure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B050"/>
                </a:solidFill>
              </a:rPr>
              <a:t>Explanation of employment gap</a:t>
            </a:r>
            <a:endParaRPr lang="en-US" sz="2000" b="1" dirty="0">
              <a:solidFill>
                <a:srgbClr val="00B05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325" y="2724862"/>
            <a:ext cx="2438400" cy="880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380" y="1319829"/>
            <a:ext cx="13620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6560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 EXPERIENCE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0" y="5085744"/>
            <a:ext cx="6532418" cy="1086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256309" y="3962400"/>
            <a:ext cx="6449291" cy="747713"/>
            <a:chOff x="228600" y="3913063"/>
            <a:chExt cx="6449291" cy="747713"/>
          </a:xfrm>
        </p:grpSpPr>
        <p:pic>
          <p:nvPicPr>
            <p:cNvPr id="4" name="Picture 3"/>
            <p:cNvPicPr/>
            <p:nvPr/>
          </p:nvPicPr>
          <p:blipFill rotWithShape="1">
            <a:blip r:embed="rId3"/>
            <a:srcRect l="1780" t="58536" r="4935" b="24391"/>
            <a:stretch/>
          </p:blipFill>
          <p:spPr bwMode="auto">
            <a:xfrm>
              <a:off x="228600" y="3913063"/>
              <a:ext cx="6449291" cy="747713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914400" y="3952875"/>
              <a:ext cx="1143000" cy="1619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02573" y="1295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Bad Examples</a:t>
            </a:r>
            <a:endParaRPr lang="en-US" b="1" u="sng" dirty="0"/>
          </a:p>
        </p:txBody>
      </p:sp>
      <p:pic>
        <p:nvPicPr>
          <p:cNvPr id="8" name="Picture 7"/>
          <p:cNvPicPr/>
          <p:nvPr/>
        </p:nvPicPr>
        <p:blipFill rotWithShape="1">
          <a:blip r:embed="rId4"/>
          <a:srcRect l="1122" t="4615"/>
          <a:stretch/>
        </p:blipFill>
        <p:spPr bwMode="auto">
          <a:xfrm>
            <a:off x="304800" y="1828800"/>
            <a:ext cx="6324600" cy="1676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180109" y="1752600"/>
            <a:ext cx="8569036" cy="1761911"/>
            <a:chOff x="166255" y="1752600"/>
            <a:chExt cx="8569036" cy="1761911"/>
          </a:xfrm>
        </p:grpSpPr>
        <p:sp>
          <p:nvSpPr>
            <p:cNvPr id="11" name="Rounded Rectangle 10"/>
            <p:cNvSpPr/>
            <p:nvPr/>
          </p:nvSpPr>
          <p:spPr>
            <a:xfrm>
              <a:off x="166255" y="1752600"/>
              <a:ext cx="6601691" cy="1761911"/>
            </a:xfrm>
            <a:prstGeom prst="round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6830292" y="2514600"/>
              <a:ext cx="394854" cy="24974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225146" y="2419290"/>
              <a:ext cx="15101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Hard to read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52400" y="3300680"/>
            <a:ext cx="8991600" cy="1323439"/>
            <a:chOff x="95645" y="3204455"/>
            <a:chExt cx="8991600" cy="1323439"/>
          </a:xfrm>
        </p:grpSpPr>
        <p:sp>
          <p:nvSpPr>
            <p:cNvPr id="17" name="TextBox 16"/>
            <p:cNvSpPr txBox="1"/>
            <p:nvPr/>
          </p:nvSpPr>
          <p:spPr>
            <a:xfrm>
              <a:off x="7029845" y="3204455"/>
              <a:ext cx="2057400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What </a:t>
              </a:r>
              <a:r>
                <a:rPr lang="en-US" sz="2000" b="1" dirty="0">
                  <a:solidFill>
                    <a:srgbClr val="FF0000"/>
                  </a:solidFill>
                </a:rPr>
                <a:t>i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s the To Date</a:t>
              </a:r>
              <a:r>
                <a:rPr lang="en-US" sz="2000" b="1" dirty="0">
                  <a:solidFill>
                    <a:srgbClr val="FF0000"/>
                  </a:solidFill>
                </a:rPr>
                <a:t>? Is this a current position? </a:t>
              </a:r>
              <a:endParaRPr lang="en-US" sz="2000" b="1" dirty="0" smtClean="0">
                <a:solidFill>
                  <a:srgbClr val="FF0000"/>
                </a:solidFill>
              </a:endParaRPr>
            </a:p>
            <a:p>
              <a:pPr algn="ctr"/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95645" y="3585455"/>
              <a:ext cx="1752600" cy="609599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1848244" y="3585455"/>
              <a:ext cx="5224499" cy="2286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286000" y="4854714"/>
            <a:ext cx="6705600" cy="707886"/>
            <a:chOff x="2286000" y="4647885"/>
            <a:chExt cx="6705600" cy="707886"/>
          </a:xfrm>
        </p:grpSpPr>
        <p:sp>
          <p:nvSpPr>
            <p:cNvPr id="20" name="Rounded Rectangle 19"/>
            <p:cNvSpPr/>
            <p:nvPr/>
          </p:nvSpPr>
          <p:spPr>
            <a:xfrm>
              <a:off x="2286000" y="4800599"/>
              <a:ext cx="1089709" cy="326571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ight Arrow 21"/>
            <p:cNvSpPr/>
            <p:nvPr/>
          </p:nvSpPr>
          <p:spPr>
            <a:xfrm>
              <a:off x="3429000" y="4800600"/>
              <a:ext cx="3643744" cy="257522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93654" y="4647885"/>
              <a:ext cx="209794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Need to be in</a:t>
              </a:r>
            </a:p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MM/YYYY Format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962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CV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7545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Resume should include provider’s first and last name</a:t>
            </a:r>
          </a:p>
          <a:p>
            <a:r>
              <a:rPr lang="en-US" dirty="0" smtClean="0"/>
              <a:t>Resume </a:t>
            </a:r>
            <a:r>
              <a:rPr lang="en-US" dirty="0"/>
              <a:t>reflects a </a:t>
            </a:r>
            <a:r>
              <a:rPr lang="en-US" b="1" i="1" dirty="0"/>
              <a:t>minimum of </a:t>
            </a:r>
            <a:r>
              <a:rPr lang="en-US" b="1" i="1" dirty="0" smtClean="0"/>
              <a:t>10 </a:t>
            </a:r>
            <a:r>
              <a:rPr lang="en-US" b="1" i="1" dirty="0"/>
              <a:t>years </a:t>
            </a:r>
            <a:r>
              <a:rPr lang="en-US" dirty="0"/>
              <a:t>of relevant work experience </a:t>
            </a:r>
          </a:p>
          <a:p>
            <a:r>
              <a:rPr lang="en-US" b="1" dirty="0"/>
              <a:t>If there is a non-employment gap </a:t>
            </a:r>
            <a:r>
              <a:rPr lang="en-US" dirty="0"/>
              <a:t>of </a:t>
            </a:r>
            <a:r>
              <a:rPr lang="en-US" b="1" i="1" dirty="0" smtClean="0"/>
              <a:t> </a:t>
            </a:r>
            <a:r>
              <a:rPr lang="en-US" b="1" i="1" dirty="0"/>
              <a:t>3 months </a:t>
            </a:r>
            <a:r>
              <a:rPr lang="en-US" b="1" i="1" smtClean="0"/>
              <a:t>or more </a:t>
            </a:r>
            <a:r>
              <a:rPr lang="en-US" smtClean="0"/>
              <a:t>within </a:t>
            </a:r>
            <a:r>
              <a:rPr lang="en-US" dirty="0"/>
              <a:t>the </a:t>
            </a:r>
            <a:r>
              <a:rPr lang="en-US"/>
              <a:t>last </a:t>
            </a:r>
            <a:r>
              <a:rPr lang="en-US" smtClean="0"/>
              <a:t>10 </a:t>
            </a:r>
            <a:r>
              <a:rPr lang="en-US" dirty="0"/>
              <a:t>years, provider must provide an explanation. 	</a:t>
            </a:r>
          </a:p>
          <a:p>
            <a:r>
              <a:rPr lang="en-US" dirty="0"/>
              <a:t>Dates are in the </a:t>
            </a:r>
            <a:r>
              <a:rPr lang="en-US" dirty="0" smtClean="0"/>
              <a:t>Month + Year format (</a:t>
            </a:r>
            <a:r>
              <a:rPr lang="en-US" b="1" dirty="0" smtClean="0"/>
              <a:t>MM/YYYY )</a:t>
            </a:r>
            <a:r>
              <a:rPr lang="en-US" dirty="0"/>
              <a:t>	</a:t>
            </a:r>
          </a:p>
          <a:p>
            <a:r>
              <a:rPr lang="en-US" dirty="0"/>
              <a:t>Education has </a:t>
            </a:r>
            <a:r>
              <a:rPr lang="en-US" b="1" dirty="0"/>
              <a:t>start date </a:t>
            </a:r>
            <a:r>
              <a:rPr lang="en-US" dirty="0"/>
              <a:t>and </a:t>
            </a:r>
            <a:r>
              <a:rPr lang="en-US" b="1" dirty="0"/>
              <a:t>end </a:t>
            </a:r>
            <a:r>
              <a:rPr lang="en-US" b="1" dirty="0" smtClean="0"/>
              <a:t>date</a:t>
            </a:r>
            <a:r>
              <a:rPr lang="en-US" dirty="0"/>
              <a:t>	</a:t>
            </a:r>
          </a:p>
          <a:p>
            <a:r>
              <a:rPr lang="en-US" dirty="0"/>
              <a:t>Work experience has </a:t>
            </a:r>
            <a:r>
              <a:rPr lang="en-US" b="1" dirty="0"/>
              <a:t>start date </a:t>
            </a:r>
            <a:r>
              <a:rPr lang="en-US" dirty="0"/>
              <a:t>and </a:t>
            </a:r>
            <a:r>
              <a:rPr lang="en-US" b="1" dirty="0"/>
              <a:t>end date (if applicable) </a:t>
            </a:r>
            <a:endParaRPr lang="en-US" dirty="0"/>
          </a:p>
          <a:p>
            <a:r>
              <a:rPr lang="en-US" dirty="0"/>
              <a:t>If work experience has </a:t>
            </a:r>
            <a:r>
              <a:rPr lang="en-US" b="1" dirty="0"/>
              <a:t>end date</a:t>
            </a:r>
            <a:r>
              <a:rPr lang="en-US" dirty="0"/>
              <a:t>, provider must give reason for departure 	</a:t>
            </a:r>
          </a:p>
          <a:p>
            <a:r>
              <a:rPr lang="en-US" dirty="0"/>
              <a:t>Verify “current” work experience on CV is still current 	</a:t>
            </a:r>
          </a:p>
          <a:p>
            <a:r>
              <a:rPr lang="en-US" dirty="0"/>
              <a:t>If </a:t>
            </a:r>
            <a:r>
              <a:rPr lang="en-US" dirty="0" smtClean="0"/>
              <a:t>Advanced Practice Professionals (APPs) and MD/DOs is board certified, provide documentation and</a:t>
            </a:r>
          </a:p>
          <a:p>
            <a:pPr lvl="1"/>
            <a:r>
              <a:rPr lang="en-US" dirty="0" smtClean="0"/>
              <a:t>Initial Board Certification Date </a:t>
            </a:r>
          </a:p>
          <a:p>
            <a:pPr lvl="1"/>
            <a:r>
              <a:rPr lang="en-US" dirty="0"/>
              <a:t>Board Certification Expiration </a:t>
            </a:r>
            <a:r>
              <a:rPr lang="en-US" dirty="0" smtClean="0"/>
              <a:t>Date</a:t>
            </a:r>
          </a:p>
          <a:p>
            <a:pPr lvl="1"/>
            <a:r>
              <a:rPr lang="en-US" dirty="0" smtClean="0"/>
              <a:t>Last Board Recertification Date (if available) </a:t>
            </a:r>
            <a:r>
              <a:rPr lang="en-US" dirty="0"/>
              <a:t>	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6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109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Curriculum Vitae  (CV) Examples</vt:lpstr>
      <vt:lpstr>EDUCATION</vt:lpstr>
      <vt:lpstr>FELLOWSHIP/INTERNSHIP</vt:lpstr>
      <vt:lpstr>WORK EXPERIENCE</vt:lpstr>
      <vt:lpstr>WORK EXPERIENCE</vt:lpstr>
      <vt:lpstr>CV Checklist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</dc:title>
  <dc:creator>Ka Thao</dc:creator>
  <cp:lastModifiedBy>Giovanna Alarcon</cp:lastModifiedBy>
  <cp:revision>29</cp:revision>
  <dcterms:created xsi:type="dcterms:W3CDTF">2016-10-20T22:53:26Z</dcterms:created>
  <dcterms:modified xsi:type="dcterms:W3CDTF">2019-02-08T19:11:15Z</dcterms:modified>
</cp:coreProperties>
</file>